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  <p:sldMasterId id="2147483806" r:id="rId10"/>
  </p:sldMasterIdLst>
  <p:notesMasterIdLst>
    <p:notesMasterId r:id="rId61"/>
  </p:notesMasterIdLst>
  <p:handoutMasterIdLst>
    <p:handoutMasterId r:id="rId62"/>
  </p:handoutMasterIdLst>
  <p:sldIdLst>
    <p:sldId id="293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295" r:id="rId6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A0192E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3" autoAdjust="0"/>
    <p:restoredTop sz="50000" autoAdjust="0"/>
  </p:normalViewPr>
  <p:slideViewPr>
    <p:cSldViewPr snapToGrid="0">
      <p:cViewPr varScale="1">
        <p:scale>
          <a:sx n="114" d="100"/>
          <a:sy n="114" d="100"/>
        </p:scale>
        <p:origin x="2580" y="102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366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61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0.xml"/><Relationship Id="rId3" Type="http://schemas.openxmlformats.org/officeDocument/2006/relationships/slide" Target="slides/slide9.xml"/><Relationship Id="rId7" Type="http://schemas.openxmlformats.org/officeDocument/2006/relationships/slide" Target="slides/slide18.xml"/><Relationship Id="rId2" Type="http://schemas.openxmlformats.org/officeDocument/2006/relationships/slide" Target="slides/slide6.xml"/><Relationship Id="rId1" Type="http://schemas.openxmlformats.org/officeDocument/2006/relationships/slide" Target="slides/slide5.xml"/><Relationship Id="rId6" Type="http://schemas.openxmlformats.org/officeDocument/2006/relationships/slide" Target="slides/slide15.xml"/><Relationship Id="rId5" Type="http://schemas.openxmlformats.org/officeDocument/2006/relationships/slide" Target="slides/slide13.xml"/><Relationship Id="rId10" Type="http://schemas.openxmlformats.org/officeDocument/2006/relationships/slide" Target="slides/slide47.xml"/><Relationship Id="rId4" Type="http://schemas.openxmlformats.org/officeDocument/2006/relationships/slide" Target="slides/slide10.xml"/><Relationship Id="rId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09B4-0034-084A-82BA-DE59354427DE}" type="datetime1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EE3B6-A6CF-1B42-910E-8E290E739F0F}" type="datetime1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Priority Queues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BF5128C-71B8-D140-B05B-AFC68B5207DD}" type="datetime1">
              <a:rPr lang="en-US" sz="1300" smtClean="0">
                <a:solidFill>
                  <a:srgbClr val="000000"/>
                </a:solidFill>
              </a:rPr>
              <a:pPr eaLnBrk="1" hangingPunct="1"/>
              <a:t>4/26/2021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194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98DDD6B-55B4-F846-B22D-2DBBBA327C1E}" type="slidenum">
              <a:rPr lang="en-US" sz="1300">
                <a:solidFill>
                  <a:srgbClr val="000000"/>
                </a:solidFill>
              </a:rPr>
              <a:pPr eaLnBrk="1" hangingPunct="1"/>
              <a:t>2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194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48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Heaps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05BBE59-6FB8-A14F-ACA9-8FCEBE8E1954}" type="datetime1">
              <a:rPr lang="en-US" sz="1300" smtClean="0">
                <a:solidFill>
                  <a:srgbClr val="000000"/>
                </a:solidFill>
              </a:rPr>
              <a:pPr eaLnBrk="1" hangingPunct="1"/>
              <a:t>4/26/2021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245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2D8042F-B0B8-3141-AB7D-23D2D809E907}" type="slidenum">
              <a:rPr lang="en-US" sz="1300">
                <a:solidFill>
                  <a:srgbClr val="000000"/>
                </a:solidFill>
              </a:rPr>
              <a:pPr eaLnBrk="1" hangingPunct="1"/>
              <a:t>17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05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Heaps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0191816-F5B1-F84A-A20D-039BF56175FA}" type="datetime1">
              <a:rPr lang="en-US" sz="1300" smtClean="0">
                <a:solidFill>
                  <a:srgbClr val="000000"/>
                </a:solidFill>
              </a:rPr>
              <a:pPr eaLnBrk="1" hangingPunct="1"/>
              <a:t>4/26/2021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667481D-A0D9-C844-88D4-6B4E53C86C9C}" type="slidenum">
              <a:rPr lang="en-US" sz="1300">
                <a:solidFill>
                  <a:srgbClr val="000000"/>
                </a:solidFill>
              </a:rPr>
              <a:pPr eaLnBrk="1" hangingPunct="1"/>
              <a:t>20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894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Locators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FF33C2C-F4A1-F241-A1BE-C16C408C7072}" type="datetime8">
              <a:rPr lang="en-US" sz="1300">
                <a:solidFill>
                  <a:srgbClr val="000000"/>
                </a:solidFill>
              </a:rPr>
              <a:pPr eaLnBrk="1" hangingPunct="1"/>
              <a:t>4/26/2021 8:55 AM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143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93A417A-5174-D542-A7EE-EDC157E35024}" type="slidenum">
              <a:rPr lang="en-US" sz="1300">
                <a:solidFill>
                  <a:srgbClr val="000000"/>
                </a:solidFill>
              </a:rPr>
              <a:pPr eaLnBrk="1" hangingPunct="1"/>
              <a:t>39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143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40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Locators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6503EA4-1063-424E-AC6E-0DAB3E757BDD}" type="datetime8">
              <a:rPr lang="en-US" sz="1300">
                <a:solidFill>
                  <a:srgbClr val="000000"/>
                </a:solidFill>
              </a:rPr>
              <a:pPr eaLnBrk="1" hangingPunct="1"/>
              <a:t>4/26/2021 8:55 AM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153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EDCF4DF-499A-AB46-8308-D3DCB24F93BE}" type="slidenum">
              <a:rPr lang="en-US" sz="1300">
                <a:solidFill>
                  <a:srgbClr val="000000"/>
                </a:solidFill>
              </a:rPr>
              <a:pPr eaLnBrk="1" hangingPunct="1"/>
              <a:t>40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153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32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Locators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746B20E-1A6D-AB46-83F7-396F033FC21F}" type="datetime8">
              <a:rPr lang="en-US" sz="1300">
                <a:solidFill>
                  <a:srgbClr val="000000"/>
                </a:solidFill>
              </a:rPr>
              <a:pPr eaLnBrk="1" hangingPunct="1"/>
              <a:t>4/26/2021 8:55 AM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163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871467-3EF3-FC41-9403-6382B84D96C6}" type="slidenum">
              <a:rPr lang="en-US" sz="1300">
                <a:solidFill>
                  <a:srgbClr val="000000"/>
                </a:solidFill>
              </a:rPr>
              <a:pPr eaLnBrk="1" hangingPunct="1"/>
              <a:t>41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163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49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Locators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2A9A86A-BA76-6D40-8E30-D1B2F568FA9F}" type="datetime8">
              <a:rPr lang="en-US" sz="1300">
                <a:solidFill>
                  <a:srgbClr val="000000"/>
                </a:solidFill>
              </a:rPr>
              <a:pPr eaLnBrk="1" hangingPunct="1"/>
              <a:t>4/26/2021 8:55 AM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174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defTabSz="9652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3E1B228-CABD-EF41-ACFC-0C646B0D8589}" type="slidenum">
              <a:rPr lang="en-US" sz="1300">
                <a:solidFill>
                  <a:srgbClr val="000000"/>
                </a:solidFill>
              </a:rPr>
              <a:pPr eaLnBrk="1" hangingPunct="1"/>
              <a:t>45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174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27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1" name="Rectangle 20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9726309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68248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2"/>
            <a:ext cx="11585731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709352"/>
            <a:ext cx="561794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5" y="1006103"/>
            <a:ext cx="11585731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159098" y="1709352"/>
            <a:ext cx="5691148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112109"/>
            <a:ext cx="11585731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6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14002" y="1112109"/>
            <a:ext cx="5663697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4" y="-1"/>
            <a:ext cx="9144001" cy="6858001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825" y="0"/>
            <a:ext cx="9143999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returns-Background.jpg">
            <a:extLst>
              <a:ext uri="{FF2B5EF4-FFF2-40B4-BE49-F238E27FC236}">
                <a16:creationId xmlns:a16="http://schemas.microsoft.com/office/drawing/2014/main" id="{B70EB39C-FA50-5642-B546-07A9EC7789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011" y="25197"/>
            <a:ext cx="5357813" cy="685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9351"/>
            <a:ext cx="5654546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2237110"/>
            <a:ext cx="11737153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18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9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4919822"/>
            <a:ext cx="12188825" cy="1938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88825" cy="4895273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2" y="5545997"/>
            <a:ext cx="10510190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" y="4875418"/>
            <a:ext cx="12188825" cy="1238113"/>
            <a:chOff x="0" y="6662"/>
            <a:chExt cx="9144000" cy="9288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6662"/>
              <a:ext cx="588774" cy="92882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2075" y="6584950"/>
            <a:ext cx="2933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1552" y="1570618"/>
            <a:ext cx="10227600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412102" y="5206138"/>
            <a:ext cx="7419101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21" y="1561545"/>
            <a:ext cx="743664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1090865" y="4701328"/>
            <a:ext cx="743664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882117" y="1578919"/>
            <a:ext cx="5006220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882118" y="5766677"/>
            <a:ext cx="5006219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8920"/>
            <a:ext cx="5654546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54090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754517" y="1573230"/>
            <a:ext cx="246843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61927" y="1573230"/>
            <a:ext cx="2452019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754517" y="3914119"/>
            <a:ext cx="246843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61927" y="3914119"/>
            <a:ext cx="2452019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572055"/>
            <a:ext cx="5654546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19232" y="1578919"/>
            <a:ext cx="6075064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6510381" y="3690748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6510381" y="1578920"/>
            <a:ext cx="2960142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605955" y="1572055"/>
            <a:ext cx="2292963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19232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319836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3535724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829448" y="2004541"/>
            <a:ext cx="3027859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830052" y="1586342"/>
            <a:ext cx="3017581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305502" y="1585784"/>
            <a:ext cx="8319357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302605" y="1585784"/>
            <a:ext cx="1130579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28906" y="1578920"/>
            <a:ext cx="562179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8904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6228651" y="1572054"/>
            <a:ext cx="5622210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229065" y="5043715"/>
            <a:ext cx="5621796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3"/>
            <a:ext cx="9735251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" y="5092180"/>
            <a:ext cx="12188825" cy="1765820"/>
            <a:chOff x="-1" y="5092180"/>
            <a:chExt cx="12188825" cy="17658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129945" y="5092180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" y="5092922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" y="5128391"/>
              <a:ext cx="12188825" cy="1729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28324" y="5240939"/>
            <a:ext cx="8532178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528" y="678405"/>
            <a:ext cx="3580638" cy="3059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1521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4825" y="0"/>
            <a:ext cx="5334000" cy="682752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5" name="Rectangle 2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88825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456" y="1752600"/>
            <a:ext cx="103605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456" y="3309938"/>
            <a:ext cx="8532178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9" name="Date Placeholder 7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70" name="Slide Number Placeholder 7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7D44F7-A37F-624A-850B-1106B902D844}" type="slidenum">
              <a:rPr lang="en-US">
                <a:solidFill>
                  <a:srgbClr val="40458C"/>
                </a:solidFill>
              </a:rPr>
              <a:pPr/>
              <a:t>‹#›</a:t>
            </a:fld>
            <a:endParaRPr lang="en-US">
              <a:solidFill>
                <a:srgbClr val="40458C"/>
              </a:solidFill>
            </a:endParaRPr>
          </a:p>
        </p:txBody>
      </p:sp>
      <p:sp>
        <p:nvSpPr>
          <p:cNvPr id="71" name="Footer Placeholder 7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Extending 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10997040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EB4287-41C9-F34A-B022-7BB5F30A4B73}" type="slidenum">
              <a:rPr lang="en-US">
                <a:solidFill>
                  <a:srgbClr val="40458C"/>
                </a:solidFill>
              </a:rPr>
              <a:pPr/>
              <a:t>‹#›</a:t>
            </a:fld>
            <a:endParaRPr lang="en-US">
              <a:solidFill>
                <a:srgbClr val="404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66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905000"/>
            <a:ext cx="507867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133" y="1905000"/>
            <a:ext cx="507867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43115B-185C-7C4C-9A74-2B04B4D5781A}" type="slidenum">
              <a:rPr lang="en-US">
                <a:solidFill>
                  <a:srgbClr val="40458C"/>
                </a:solidFill>
              </a:rPr>
              <a:pPr/>
              <a:t>‹#›</a:t>
            </a:fld>
            <a:endParaRPr lang="en-US">
              <a:solidFill>
                <a:srgbClr val="404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157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8" y="304800"/>
            <a:ext cx="10360501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309" y="1905000"/>
            <a:ext cx="10360501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4038600"/>
            <a:ext cx="10360501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54270D-883E-DD4E-863C-B6FF14DE3F03}" type="slidenum">
              <a:rPr lang="en-US">
                <a:solidFill>
                  <a:srgbClr val="40458C"/>
                </a:solidFill>
              </a:rPr>
              <a:pPr/>
              <a:t>‹#›</a:t>
            </a:fld>
            <a:endParaRPr lang="en-US">
              <a:solidFill>
                <a:srgbClr val="404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004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399182-932D-0B47-AC5E-612C9F93A5DA}" type="slidenum">
              <a:rPr lang="en-US">
                <a:solidFill>
                  <a:srgbClr val="40458C"/>
                </a:solidFill>
              </a:rPr>
              <a:pPr/>
              <a:t>‹#›</a:t>
            </a:fld>
            <a:endParaRPr lang="en-US">
              <a:solidFill>
                <a:srgbClr val="404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37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194" y="0"/>
            <a:ext cx="5362631" cy="6864167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5" name="Rectangle 14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012" y="0"/>
            <a:ext cx="5357812" cy="685800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7396070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3" y="3496385"/>
            <a:ext cx="7399469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3" y="2155151"/>
            <a:ext cx="7408580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24" name="Rectangle 23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714" y="1196775"/>
            <a:ext cx="5199888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16054" y="4829299"/>
            <a:ext cx="6773094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226634" y="3496385"/>
            <a:ext cx="6753633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26632" y="2155151"/>
            <a:ext cx="8529783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7762"/>
            <a:ext cx="12188825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666" y="-14942"/>
            <a:ext cx="2672715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1" y="6406187"/>
            <a:ext cx="12188825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02605" y="1708726"/>
            <a:ext cx="11585731" cy="438516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53683" y="6449009"/>
            <a:ext cx="635332" cy="365125"/>
          </a:xfrm>
          <a:prstGeom prst="rect">
            <a:avLst/>
          </a:prstGeom>
        </p:spPr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2605" y="418354"/>
            <a:ext cx="9735251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02606" y="1006103"/>
            <a:ext cx="976479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0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emf"/><Relationship Id="rId5" Type="http://schemas.openxmlformats.org/officeDocument/2006/relationships/image" Target="../media/image2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88825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4101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02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03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04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05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06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07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08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09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10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11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12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13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14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15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16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17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18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33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34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35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36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37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38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39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40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41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42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43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44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45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46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47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48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49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50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51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152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40458C"/>
                    </a:solidFill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415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415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4156" name="Line 60"/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415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4158" name="Arc 62"/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589" y="304800"/>
            <a:ext cx="1056364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15736" y="1676400"/>
            <a:ext cx="1036050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61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3147" y="6248400"/>
            <a:ext cx="477395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ea typeface="ＭＳ Ｐゴシック" charset="0"/>
              </a:rPr>
              <a:t>© 2015 Goodrich and Tamassia</a:t>
            </a:r>
          </a:p>
        </p:txBody>
      </p:sp>
      <p:sp>
        <p:nvSpPr>
          <p:cNvPr id="4162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72383" y="6248400"/>
            <a:ext cx="385979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ahoma" pitchFamily="34" charset="0"/>
                <a:ea typeface="+mn-ea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4163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5324" y="6248400"/>
            <a:ext cx="253933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08FB3E-6921-8649-9BED-8A2FFB8AE691}" type="slidenum">
              <a:rPr lang="en-US">
                <a:solidFill>
                  <a:srgbClr val="40458C"/>
                </a:solidFill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40458C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1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q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n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0"/>
        <a:buChar char="w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3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-8881"/>
            <a:ext cx="12188825" cy="1238113"/>
            <a:chOff x="0" y="0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446520"/>
            <a:ext cx="12188825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8129945" y="6419317"/>
            <a:ext cx="4058879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1" y="6420059"/>
            <a:ext cx="8129946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35975" y="6584950"/>
            <a:ext cx="2933700" cy="127000"/>
          </a:xfrm>
          <a:prstGeom prst="rect">
            <a:avLst/>
          </a:prstGeom>
        </p:spPr>
      </p:pic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91176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16054" y="4829299"/>
            <a:ext cx="5878358" cy="1256167"/>
          </a:xfrm>
        </p:spPr>
        <p:txBody>
          <a:bodyPr/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Source: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Goodrich, M. T., &amp;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Tamassia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R. (2015).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Algorithm Design and Applications.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Hoboken, NJ: Wiley.</a:t>
            </a:r>
            <a:endParaRPr lang="en-US" sz="1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Chapter 5 Priority Queues and Heaps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 590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0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E36BA5F-269F-0B40-A943-0E3842A60ADA}" type="slidenum">
              <a:rPr lang="en-US" sz="1400">
                <a:solidFill>
                  <a:srgbClr val="40458C"/>
                </a:solidFill>
              </a:rPr>
              <a:pPr eaLnBrk="1" hangingPunct="1"/>
              <a:t>10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Selection-Sort</a:t>
            </a:r>
          </a:p>
        </p:txBody>
      </p:sp>
      <p:sp>
        <p:nvSpPr>
          <p:cNvPr id="1331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0612" y="1828800"/>
            <a:ext cx="7620000" cy="4114800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Selection-sort is the variation of PQ-sort where the priority queue is implemented with an unsorted sequence</a:t>
            </a:r>
          </a:p>
          <a:p>
            <a:pPr eaLnBrk="1" hangingPunct="1"/>
            <a:r>
              <a:rPr lang="en-US" sz="2400">
                <a:latin typeface="Tahoma" charset="0"/>
              </a:rPr>
              <a:t>Running time of Selection-sort:</a:t>
            </a:r>
          </a:p>
          <a:p>
            <a:pPr marL="800100" lvl="1" indent="-342900" eaLnBrk="1" hangingPunct="1">
              <a:buSzTx/>
              <a:buFont typeface="Wingdings" charset="0"/>
              <a:buAutoNum type="arabicPeriod"/>
            </a:pPr>
            <a:r>
              <a:rPr lang="en-US" sz="2000">
                <a:latin typeface="Tahoma" charset="0"/>
              </a:rPr>
              <a:t>Inserting the elements into the priority queue with 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ahoma" charset="0"/>
              </a:rPr>
              <a:t>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2000">
                <a:latin typeface="Tahoma" charset="0"/>
              </a:rPr>
              <a:t> operations takes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 </a:t>
            </a:r>
            <a:r>
              <a:rPr lang="en-US" sz="2000">
                <a:latin typeface="Tahoma" charset="0"/>
              </a:rPr>
              <a:t>time</a:t>
            </a:r>
          </a:p>
          <a:p>
            <a:pPr marL="800100" lvl="1" indent="-342900" eaLnBrk="1" hangingPunct="1">
              <a:buSzTx/>
              <a:buFont typeface="Wingdings" charset="0"/>
              <a:buAutoNum type="arabicPeriod"/>
            </a:pPr>
            <a:r>
              <a:rPr lang="en-US" sz="2000">
                <a:latin typeface="Tahoma" charset="0"/>
              </a:rPr>
              <a:t>Removing the elements in sorted order from the priority queue with 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ahoma" charset="0"/>
              </a:rPr>
              <a:t>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2000">
                <a:latin typeface="Tahoma" charset="0"/>
              </a:rPr>
              <a:t> operations takes time proportional to</a:t>
            </a:r>
            <a:br>
              <a:rPr lang="en-US" sz="2000">
                <a:latin typeface="Tahoma" charset="0"/>
              </a:rPr>
            </a:br>
            <a:r>
              <a:rPr lang="en-US" sz="2000">
                <a:latin typeface="Tahoma" charset="0"/>
              </a:rPr>
              <a:t>		 	</a:t>
            </a:r>
            <a:r>
              <a:rPr lang="en-US" sz="2400">
                <a:latin typeface="Times New Roman" charset="0"/>
                <a:sym typeface="Symbol" charset="0"/>
              </a:rPr>
              <a:t>1 </a:t>
            </a:r>
            <a:r>
              <a:rPr lang="en-US" sz="2400">
                <a:latin typeface="Symbol" charset="0"/>
                <a:sym typeface="Symbol" charset="0"/>
              </a:rPr>
              <a:t>+ </a:t>
            </a:r>
            <a:r>
              <a:rPr lang="en-US" sz="2400">
                <a:latin typeface="Times New Roman" charset="0"/>
                <a:sym typeface="Symbol" charset="0"/>
              </a:rPr>
              <a:t>2 </a:t>
            </a:r>
            <a:r>
              <a:rPr lang="en-US" sz="2400">
                <a:latin typeface="Symbol" charset="0"/>
                <a:sym typeface="Symbol" charset="0"/>
              </a:rPr>
              <a:t>+ </a:t>
            </a:r>
            <a:r>
              <a:rPr lang="en-US" sz="2400">
                <a:latin typeface="Times New Roman" charset="0"/>
                <a:sym typeface="Symbol" charset="0"/>
              </a:rPr>
              <a:t>…</a:t>
            </a:r>
            <a:r>
              <a:rPr lang="en-US" sz="2400">
                <a:latin typeface="Symbol" charset="0"/>
                <a:sym typeface="Symbol" charset="0"/>
              </a:rPr>
              <a:t>+ </a:t>
            </a:r>
            <a:r>
              <a:rPr lang="en-US" sz="2400" b="1" i="1">
                <a:latin typeface="Times New Roman" charset="0"/>
                <a:sym typeface="Symbol" charset="0"/>
              </a:rPr>
              <a:t>n</a:t>
            </a:r>
            <a:endParaRPr lang="en-US" sz="2400">
              <a:latin typeface="Tahoma" charset="0"/>
            </a:endParaRPr>
          </a:p>
          <a:p>
            <a:pPr eaLnBrk="1" hangingPunct="1"/>
            <a:r>
              <a:rPr lang="en-US" sz="2400">
                <a:latin typeface="Tahoma" charset="0"/>
              </a:rPr>
              <a:t>Selection-sort runs in </a:t>
            </a:r>
            <a:r>
              <a:rPr lang="en-US" sz="2400" b="1" i="1">
                <a:latin typeface="Times New Roman" charset="0"/>
              </a:rPr>
              <a:t>O</a:t>
            </a:r>
            <a:r>
              <a:rPr lang="en-US" sz="2400">
                <a:latin typeface="Times New Roman" charset="0"/>
              </a:rPr>
              <a:t>(</a:t>
            </a:r>
            <a:r>
              <a:rPr lang="en-US" sz="2400" b="1" i="1">
                <a:latin typeface="Times New Roman" charset="0"/>
              </a:rPr>
              <a:t>n</a:t>
            </a:r>
            <a:r>
              <a:rPr lang="en-US" sz="2400" baseline="30000">
                <a:latin typeface="Times New Roman" charset="0"/>
              </a:rPr>
              <a:t>2</a:t>
            </a:r>
            <a:r>
              <a:rPr lang="en-US" sz="2400">
                <a:latin typeface="Times New Roman" charset="0"/>
              </a:rPr>
              <a:t>) </a:t>
            </a:r>
            <a:r>
              <a:rPr lang="en-US" sz="2400">
                <a:latin typeface="Tahoma" charset="0"/>
              </a:rPr>
              <a:t>time </a:t>
            </a:r>
          </a:p>
        </p:txBody>
      </p:sp>
      <p:sp>
        <p:nvSpPr>
          <p:cNvPr id="13318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307935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CD9AB35-1246-C143-888E-98CB6CB42C60}" type="slidenum">
              <a:rPr lang="en-US" sz="1400">
                <a:solidFill>
                  <a:srgbClr val="40458C"/>
                </a:solidFill>
              </a:rPr>
              <a:pPr eaLnBrk="1" hangingPunct="1"/>
              <a:t>11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2132012" y="53340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Selection-Sort Example</a:t>
            </a:r>
          </a:p>
        </p:txBody>
      </p:sp>
      <p:sp>
        <p:nvSpPr>
          <p:cNvPr id="1434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0612" y="1524000"/>
            <a:ext cx="79248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 b="1" i="1">
                <a:latin typeface="Tahoma" charset="0"/>
              </a:rPr>
              <a:t>                       	</a:t>
            </a:r>
            <a:r>
              <a:rPr lang="en-US" sz="1800">
                <a:solidFill>
                  <a:schemeClr val="tx2"/>
                </a:solidFill>
                <a:latin typeface="Tahoma" charset="0"/>
              </a:rPr>
              <a:t>Sequence S		Priority Queue P</a:t>
            </a:r>
            <a:r>
              <a:rPr lang="en-US" sz="1800" i="1">
                <a:latin typeface="Tahoma" charset="0"/>
              </a:rPr>
              <a:t>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Input: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800">
              <a:latin typeface="Tahoma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Phase 1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(a)		(4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(7)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(b)		(8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..		..	..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(g)		()	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800">
              <a:latin typeface="Tahoma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Phase 2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(a)		(2)	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(b)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3)	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(c)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4)	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(d)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5)	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(e)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7)		(8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(f)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8)		(9)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(g)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()</a:t>
            </a:r>
          </a:p>
        </p:txBody>
      </p:sp>
      <p:sp>
        <p:nvSpPr>
          <p:cNvPr id="14342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233351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In-place Selection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612" y="1524000"/>
            <a:ext cx="7772400" cy="4495800"/>
          </a:xfrm>
        </p:spPr>
        <p:txBody>
          <a:bodyPr/>
          <a:lstStyle/>
          <a:p>
            <a:r>
              <a:rPr lang="en-US" dirty="0"/>
              <a:t>A sorting algorithm is </a:t>
            </a:r>
            <a:r>
              <a:rPr lang="en-US" b="1" dirty="0">
                <a:solidFill>
                  <a:srgbClr val="FF0000"/>
                </a:solidFill>
              </a:rPr>
              <a:t>in-place </a:t>
            </a:r>
            <a:r>
              <a:rPr lang="en-US" dirty="0"/>
              <a:t>if it uses only a small amount of memory in addition to the input array itself.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>
                <a:solidFill>
                  <a:srgbClr val="40458C"/>
                </a:solidFill>
              </a:rPr>
              <a:pPr/>
              <a:t>12</a:t>
            </a:fld>
            <a:endParaRPr lang="en-US">
              <a:solidFill>
                <a:srgbClr val="40458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Priority Queues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12" y="3200400"/>
            <a:ext cx="6172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6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AD486C9-3C26-154E-BA9A-E4394275B79D}" type="slidenum">
              <a:rPr lang="en-US" sz="1400">
                <a:solidFill>
                  <a:srgbClr val="40458C"/>
                </a:solidFill>
              </a:rPr>
              <a:pPr eaLnBrk="1" hangingPunct="1"/>
              <a:t>13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Insertion-Sort</a:t>
            </a:r>
          </a:p>
        </p:txBody>
      </p:sp>
      <p:sp>
        <p:nvSpPr>
          <p:cNvPr id="1536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0612" y="1752600"/>
            <a:ext cx="7696200" cy="4114800"/>
          </a:xfrm>
        </p:spPr>
        <p:txBody>
          <a:bodyPr/>
          <a:lstStyle/>
          <a:p>
            <a:pPr marL="609600" indent="-609600" eaLnBrk="1" hangingPunct="1"/>
            <a:r>
              <a:rPr lang="en-US" sz="2400" dirty="0">
                <a:latin typeface="Tahoma" charset="0"/>
              </a:rPr>
              <a:t>Insertion-sort is the variation of PQ-sort where the priority queue is implemented with a sorted sequence</a:t>
            </a:r>
          </a:p>
          <a:p>
            <a:pPr marL="609600" indent="-609600" eaLnBrk="1" hangingPunct="1"/>
            <a:r>
              <a:rPr lang="en-US" sz="2400" dirty="0">
                <a:latin typeface="Tahoma" charset="0"/>
              </a:rPr>
              <a:t>Running time of Insertion-sort: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</a:pPr>
            <a:r>
              <a:rPr lang="en-US" sz="2000" dirty="0">
                <a:latin typeface="Tahoma" charset="0"/>
              </a:rPr>
              <a:t>Inserting the elements into the priority queue with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ahoma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2000" dirty="0">
                <a:latin typeface="Tahoma" charset="0"/>
              </a:rPr>
              <a:t> operations takes time proportional to</a:t>
            </a:r>
          </a:p>
          <a:p>
            <a:pPr marL="990600" lvl="1" indent="-533400" algn="ctr" eaLnBrk="1" hangingPunct="1">
              <a:buSzTx/>
              <a:buNone/>
            </a:pPr>
            <a:r>
              <a:rPr lang="en-US" sz="2400" dirty="0">
                <a:latin typeface="Times New Roman" charset="0"/>
                <a:sym typeface="Symbol" charset="0"/>
              </a:rPr>
              <a:t>1 </a:t>
            </a:r>
            <a:r>
              <a:rPr lang="en-US" sz="2400" dirty="0">
                <a:latin typeface="Symbol" charset="0"/>
                <a:sym typeface="Symbol" charset="0"/>
              </a:rPr>
              <a:t>+ </a:t>
            </a:r>
            <a:r>
              <a:rPr lang="en-US" sz="2400" dirty="0">
                <a:latin typeface="Times New Roman" charset="0"/>
                <a:sym typeface="Symbol" charset="0"/>
              </a:rPr>
              <a:t>2 </a:t>
            </a:r>
            <a:r>
              <a:rPr lang="en-US" sz="2400" dirty="0">
                <a:latin typeface="Symbol" charset="0"/>
                <a:sym typeface="Symbol" charset="0"/>
              </a:rPr>
              <a:t>+ </a:t>
            </a:r>
            <a:r>
              <a:rPr lang="en-US" sz="2400" dirty="0">
                <a:latin typeface="Times New Roman" charset="0"/>
                <a:sym typeface="Symbol" charset="0"/>
              </a:rPr>
              <a:t>…</a:t>
            </a:r>
            <a:r>
              <a:rPr lang="en-US" sz="2400" dirty="0">
                <a:latin typeface="Symbol" charset="0"/>
                <a:sym typeface="Symbol" charset="0"/>
              </a:rPr>
              <a:t>+ </a:t>
            </a:r>
            <a:r>
              <a:rPr lang="en-US" sz="2400" b="1" i="1" dirty="0">
                <a:latin typeface="Times New Roman" charset="0"/>
                <a:sym typeface="Symbol" charset="0"/>
              </a:rPr>
              <a:t>n</a:t>
            </a:r>
            <a:endParaRPr lang="en-US" sz="2400" dirty="0">
              <a:latin typeface="Tahoma" charset="0"/>
            </a:endParaRPr>
          </a:p>
          <a:p>
            <a:pPr marL="990600" lvl="1" indent="-533400" eaLnBrk="1" hangingPunct="1">
              <a:buSzTx/>
              <a:buFont typeface="Tahoma" charset="0"/>
              <a:buAutoNum type="arabicPeriod" startAt="2"/>
            </a:pPr>
            <a:r>
              <a:rPr lang="en-US" sz="2000" dirty="0">
                <a:latin typeface="Tahoma" charset="0"/>
              </a:rPr>
              <a:t>Removing the elements in sorted order from the priority queue with  a series of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ahoma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2000" dirty="0">
                <a:latin typeface="Tahoma" charset="0"/>
              </a:rPr>
              <a:t> operations takes </a:t>
            </a:r>
            <a:r>
              <a:rPr lang="en-US" sz="2000" b="1" i="1" dirty="0">
                <a:latin typeface="Times New Roman" charset="0"/>
              </a:rPr>
              <a:t>O</a:t>
            </a:r>
            <a:r>
              <a:rPr lang="en-US" sz="2000" dirty="0">
                <a:latin typeface="Times New Roman" charset="0"/>
              </a:rPr>
              <a:t>(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imes New Roman" charset="0"/>
              </a:rPr>
              <a:t>) </a:t>
            </a:r>
            <a:r>
              <a:rPr lang="en-US" sz="2000" dirty="0">
                <a:latin typeface="Tahoma" charset="0"/>
              </a:rPr>
              <a:t>time</a:t>
            </a:r>
          </a:p>
          <a:p>
            <a:pPr marL="609600" indent="-609600" eaLnBrk="1" hangingPunct="1"/>
            <a:r>
              <a:rPr lang="en-US" sz="2400" dirty="0">
                <a:latin typeface="Tahoma" charset="0"/>
              </a:rPr>
              <a:t>Insertion-sort runs in </a:t>
            </a:r>
            <a:r>
              <a:rPr lang="en-US" sz="2400" b="1" i="1" dirty="0">
                <a:latin typeface="Times New Roman" charset="0"/>
              </a:rPr>
              <a:t>O</a:t>
            </a:r>
            <a:r>
              <a:rPr lang="en-US" sz="2400" dirty="0">
                <a:latin typeface="Times New Roman" charset="0"/>
              </a:rPr>
              <a:t>(</a:t>
            </a:r>
            <a:r>
              <a:rPr lang="en-US" sz="2400" b="1" i="1" dirty="0">
                <a:latin typeface="Times New Roman" charset="0"/>
              </a:rPr>
              <a:t>n</a:t>
            </a:r>
            <a:r>
              <a:rPr lang="en-US" sz="2400" baseline="30000" dirty="0">
                <a:latin typeface="Times New Roman" charset="0"/>
              </a:rPr>
              <a:t>2</a:t>
            </a:r>
            <a:r>
              <a:rPr lang="en-US" sz="2400" dirty="0">
                <a:latin typeface="Times New Roman" charset="0"/>
              </a:rPr>
              <a:t>) </a:t>
            </a:r>
            <a:r>
              <a:rPr lang="en-US" sz="2400" dirty="0">
                <a:latin typeface="Tahoma" charset="0"/>
              </a:rPr>
              <a:t>time in the worst case. </a:t>
            </a:r>
            <a:endParaRPr lang="en-US" dirty="0">
              <a:latin typeface="Tahoma" charset="0"/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345672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834FC4A-E1D9-604A-B325-FC6E722FF373}" type="slidenum">
              <a:rPr lang="en-US" sz="1400">
                <a:solidFill>
                  <a:srgbClr val="40458C"/>
                </a:solidFill>
              </a:rPr>
              <a:pPr eaLnBrk="1" hangingPunct="1"/>
              <a:t>14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2012" y="533400"/>
            <a:ext cx="7772400" cy="762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Insertion-Sort Example</a:t>
            </a:r>
          </a:p>
        </p:txBody>
      </p:sp>
      <p:sp>
        <p:nvSpPr>
          <p:cNvPr id="1638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0612" y="1524000"/>
            <a:ext cx="7772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		</a:t>
            </a:r>
            <a:r>
              <a:rPr lang="en-US" sz="1800">
                <a:solidFill>
                  <a:schemeClr val="tx2"/>
                </a:solidFill>
                <a:latin typeface="Tahoma" charset="0"/>
              </a:rPr>
              <a:t>Sequence S	Priority queue P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Input:		(7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800">
              <a:latin typeface="Tahoma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Phase 1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     (a)		(4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(7)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(b)		(8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(c)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	(4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(d)		(5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(e)		(3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(f)		(9)	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(g)		()	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sz="1800">
              <a:latin typeface="Tahoma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Phase 2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(a)		(2)			(3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(b)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3)			(4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..		..			..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1800">
                <a:latin typeface="Tahoma" charset="0"/>
              </a:rPr>
              <a:t>	(g)		(2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3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4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5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7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8</a:t>
            </a:r>
            <a:r>
              <a:rPr lang="en-US" sz="1800" i="1">
                <a:latin typeface="Tahoma" charset="0"/>
              </a:rPr>
              <a:t>,</a:t>
            </a:r>
            <a:r>
              <a:rPr lang="en-US" sz="1800">
                <a:latin typeface="Tahoma" charset="0"/>
              </a:rPr>
              <a:t>9)		()</a:t>
            </a:r>
          </a:p>
        </p:txBody>
      </p:sp>
      <p:sp>
        <p:nvSpPr>
          <p:cNvPr id="16390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346453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1741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EFDC593-5B40-9540-8558-85181D123F4A}" type="slidenum">
              <a:rPr lang="en-US" sz="1400">
                <a:solidFill>
                  <a:srgbClr val="40458C"/>
                </a:solidFill>
              </a:rPr>
              <a:pPr eaLnBrk="1" hangingPunct="1"/>
              <a:t>15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In-place Insertion-Sort</a:t>
            </a:r>
          </a:p>
        </p:txBody>
      </p:sp>
      <p:sp>
        <p:nvSpPr>
          <p:cNvPr id="1085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360612" y="1676400"/>
            <a:ext cx="3810000" cy="45720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200" dirty="0">
                <a:ea typeface="+mn-ea"/>
              </a:rPr>
              <a:t>Instead of using an external data structure, we can implement selection-sort and insertion-sort in-place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200" dirty="0">
                <a:ea typeface="+mn-ea"/>
              </a:rPr>
              <a:t>A portion of the input sequence itself serves as the priority queue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200" dirty="0">
                <a:ea typeface="+mn-ea"/>
              </a:rPr>
              <a:t>For in-place insertion-sort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We keep sorted the initial portion of the sequence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/>
              <a:t>We can use </a:t>
            </a:r>
            <a:r>
              <a:rPr lang="en-US" sz="2000" dirty="0">
                <a:solidFill>
                  <a:schemeClr val="tx2"/>
                </a:solidFill>
              </a:rPr>
              <a:t>swaps</a:t>
            </a:r>
            <a:r>
              <a:rPr lang="en-US" sz="2000" dirty="0"/>
              <a:t> instead of modifying the sequence</a:t>
            </a:r>
          </a:p>
        </p:txBody>
      </p:sp>
      <p:grpSp>
        <p:nvGrpSpPr>
          <p:cNvPr id="17414" name="Group 11"/>
          <p:cNvGrpSpPr>
            <a:grpSpLocks/>
          </p:cNvGrpSpPr>
          <p:nvPr/>
        </p:nvGrpSpPr>
        <p:grpSpPr bwMode="auto">
          <a:xfrm>
            <a:off x="6704012" y="1619250"/>
            <a:ext cx="2971800" cy="304800"/>
            <a:chOff x="3216" y="1344"/>
            <a:chExt cx="1872" cy="192"/>
          </a:xfrm>
        </p:grpSpPr>
        <p:sp>
          <p:nvSpPr>
            <p:cNvPr id="17467" name="Line 10"/>
            <p:cNvSpPr>
              <a:spLocks noChangeShapeType="1"/>
            </p:cNvSpPr>
            <p:nvPr/>
          </p:nvSpPr>
          <p:spPr bwMode="auto">
            <a:xfrm>
              <a:off x="3408" y="1440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7468" name="Oval 5"/>
            <p:cNvSpPr>
              <a:spLocks noChangeArrowheads="1"/>
            </p:cNvSpPr>
            <p:nvPr/>
          </p:nvSpPr>
          <p:spPr bwMode="auto">
            <a:xfrm>
              <a:off x="3216" y="13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5</a:t>
              </a:r>
            </a:p>
          </p:txBody>
        </p:sp>
        <p:sp>
          <p:nvSpPr>
            <p:cNvPr id="17469" name="Oval 6"/>
            <p:cNvSpPr>
              <a:spLocks noChangeArrowheads="1"/>
            </p:cNvSpPr>
            <p:nvPr/>
          </p:nvSpPr>
          <p:spPr bwMode="auto">
            <a:xfrm>
              <a:off x="3636" y="13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4</a:t>
              </a:r>
            </a:p>
          </p:txBody>
        </p:sp>
        <p:sp>
          <p:nvSpPr>
            <p:cNvPr id="17470" name="Oval 7"/>
            <p:cNvSpPr>
              <a:spLocks noChangeArrowheads="1"/>
            </p:cNvSpPr>
            <p:nvPr/>
          </p:nvSpPr>
          <p:spPr bwMode="auto">
            <a:xfrm>
              <a:off x="4056" y="13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2</a:t>
              </a:r>
            </a:p>
          </p:txBody>
        </p:sp>
        <p:sp>
          <p:nvSpPr>
            <p:cNvPr id="17471" name="Oval 8"/>
            <p:cNvSpPr>
              <a:spLocks noChangeArrowheads="1"/>
            </p:cNvSpPr>
            <p:nvPr/>
          </p:nvSpPr>
          <p:spPr bwMode="auto">
            <a:xfrm>
              <a:off x="4476" y="13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3</a:t>
              </a:r>
            </a:p>
          </p:txBody>
        </p:sp>
        <p:sp>
          <p:nvSpPr>
            <p:cNvPr id="17472" name="Oval 9"/>
            <p:cNvSpPr>
              <a:spLocks noChangeArrowheads="1"/>
            </p:cNvSpPr>
            <p:nvPr/>
          </p:nvSpPr>
          <p:spPr bwMode="auto">
            <a:xfrm>
              <a:off x="4896" y="13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17415" name="Group 52"/>
          <p:cNvGrpSpPr>
            <a:grpSpLocks/>
          </p:cNvGrpSpPr>
          <p:nvPr/>
        </p:nvGrpSpPr>
        <p:grpSpPr bwMode="auto">
          <a:xfrm>
            <a:off x="6704012" y="2330450"/>
            <a:ext cx="2971800" cy="304800"/>
            <a:chOff x="3264" y="1560"/>
            <a:chExt cx="1872" cy="192"/>
          </a:xfrm>
        </p:grpSpPr>
        <p:sp>
          <p:nvSpPr>
            <p:cNvPr id="17461" name="Line 13"/>
            <p:cNvSpPr>
              <a:spLocks noChangeShapeType="1"/>
            </p:cNvSpPr>
            <p:nvPr/>
          </p:nvSpPr>
          <p:spPr bwMode="auto">
            <a:xfrm>
              <a:off x="3456" y="1656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7462" name="Oval 14"/>
            <p:cNvSpPr>
              <a:spLocks noChangeArrowheads="1"/>
            </p:cNvSpPr>
            <p:nvPr/>
          </p:nvSpPr>
          <p:spPr bwMode="auto">
            <a:xfrm>
              <a:off x="3264" y="1560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5</a:t>
              </a:r>
            </a:p>
          </p:txBody>
        </p:sp>
        <p:sp>
          <p:nvSpPr>
            <p:cNvPr id="17463" name="Oval 15"/>
            <p:cNvSpPr>
              <a:spLocks noChangeArrowheads="1"/>
            </p:cNvSpPr>
            <p:nvPr/>
          </p:nvSpPr>
          <p:spPr bwMode="auto">
            <a:xfrm>
              <a:off x="3684" y="1560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4</a:t>
              </a:r>
            </a:p>
          </p:txBody>
        </p:sp>
        <p:sp>
          <p:nvSpPr>
            <p:cNvPr id="17464" name="Oval 16"/>
            <p:cNvSpPr>
              <a:spLocks noChangeArrowheads="1"/>
            </p:cNvSpPr>
            <p:nvPr/>
          </p:nvSpPr>
          <p:spPr bwMode="auto">
            <a:xfrm>
              <a:off x="4104" y="1560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2</a:t>
              </a:r>
            </a:p>
          </p:txBody>
        </p:sp>
        <p:sp>
          <p:nvSpPr>
            <p:cNvPr id="17465" name="Oval 17"/>
            <p:cNvSpPr>
              <a:spLocks noChangeArrowheads="1"/>
            </p:cNvSpPr>
            <p:nvPr/>
          </p:nvSpPr>
          <p:spPr bwMode="auto">
            <a:xfrm>
              <a:off x="4524" y="1560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3</a:t>
              </a:r>
            </a:p>
          </p:txBody>
        </p:sp>
        <p:sp>
          <p:nvSpPr>
            <p:cNvPr id="17466" name="Oval 18"/>
            <p:cNvSpPr>
              <a:spLocks noChangeArrowheads="1"/>
            </p:cNvSpPr>
            <p:nvPr/>
          </p:nvSpPr>
          <p:spPr bwMode="auto">
            <a:xfrm>
              <a:off x="4944" y="1560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17416" name="Group 53"/>
          <p:cNvGrpSpPr>
            <a:grpSpLocks/>
          </p:cNvGrpSpPr>
          <p:nvPr/>
        </p:nvGrpSpPr>
        <p:grpSpPr bwMode="auto">
          <a:xfrm>
            <a:off x="6704012" y="3041650"/>
            <a:ext cx="2971800" cy="304800"/>
            <a:chOff x="3264" y="2064"/>
            <a:chExt cx="1872" cy="192"/>
          </a:xfrm>
        </p:grpSpPr>
        <p:sp>
          <p:nvSpPr>
            <p:cNvPr id="17455" name="Line 20"/>
            <p:cNvSpPr>
              <a:spLocks noChangeShapeType="1"/>
            </p:cNvSpPr>
            <p:nvPr/>
          </p:nvSpPr>
          <p:spPr bwMode="auto">
            <a:xfrm>
              <a:off x="3456" y="2160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7456" name="Oval 21"/>
            <p:cNvSpPr>
              <a:spLocks noChangeArrowheads="1"/>
            </p:cNvSpPr>
            <p:nvPr/>
          </p:nvSpPr>
          <p:spPr bwMode="auto">
            <a:xfrm>
              <a:off x="3264" y="2064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4</a:t>
              </a:r>
            </a:p>
          </p:txBody>
        </p:sp>
        <p:sp>
          <p:nvSpPr>
            <p:cNvPr id="17457" name="Oval 22"/>
            <p:cNvSpPr>
              <a:spLocks noChangeArrowheads="1"/>
            </p:cNvSpPr>
            <p:nvPr/>
          </p:nvSpPr>
          <p:spPr bwMode="auto">
            <a:xfrm>
              <a:off x="3684" y="2064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5</a:t>
              </a:r>
            </a:p>
          </p:txBody>
        </p:sp>
        <p:sp>
          <p:nvSpPr>
            <p:cNvPr id="17458" name="Oval 23"/>
            <p:cNvSpPr>
              <a:spLocks noChangeArrowheads="1"/>
            </p:cNvSpPr>
            <p:nvPr/>
          </p:nvSpPr>
          <p:spPr bwMode="auto">
            <a:xfrm>
              <a:off x="410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2</a:t>
              </a:r>
            </a:p>
          </p:txBody>
        </p:sp>
        <p:sp>
          <p:nvSpPr>
            <p:cNvPr id="17459" name="Oval 24"/>
            <p:cNvSpPr>
              <a:spLocks noChangeArrowheads="1"/>
            </p:cNvSpPr>
            <p:nvPr/>
          </p:nvSpPr>
          <p:spPr bwMode="auto">
            <a:xfrm>
              <a:off x="452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3</a:t>
              </a:r>
            </a:p>
          </p:txBody>
        </p:sp>
        <p:sp>
          <p:nvSpPr>
            <p:cNvPr id="17460" name="Oval 25"/>
            <p:cNvSpPr>
              <a:spLocks noChangeArrowheads="1"/>
            </p:cNvSpPr>
            <p:nvPr/>
          </p:nvSpPr>
          <p:spPr bwMode="auto">
            <a:xfrm>
              <a:off x="494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17417" name="Group 54"/>
          <p:cNvGrpSpPr>
            <a:grpSpLocks/>
          </p:cNvGrpSpPr>
          <p:nvPr/>
        </p:nvGrpSpPr>
        <p:grpSpPr bwMode="auto">
          <a:xfrm>
            <a:off x="6704012" y="3752850"/>
            <a:ext cx="2971800" cy="304800"/>
            <a:chOff x="3264" y="2568"/>
            <a:chExt cx="1872" cy="192"/>
          </a:xfrm>
        </p:grpSpPr>
        <p:sp>
          <p:nvSpPr>
            <p:cNvPr id="17449" name="Line 27"/>
            <p:cNvSpPr>
              <a:spLocks noChangeShapeType="1"/>
            </p:cNvSpPr>
            <p:nvPr/>
          </p:nvSpPr>
          <p:spPr bwMode="auto">
            <a:xfrm>
              <a:off x="3456" y="2664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7450" name="Oval 28"/>
            <p:cNvSpPr>
              <a:spLocks noChangeArrowheads="1"/>
            </p:cNvSpPr>
            <p:nvPr/>
          </p:nvSpPr>
          <p:spPr bwMode="auto">
            <a:xfrm>
              <a:off x="3264" y="2568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2</a:t>
              </a:r>
            </a:p>
          </p:txBody>
        </p:sp>
        <p:sp>
          <p:nvSpPr>
            <p:cNvPr id="17451" name="Oval 29"/>
            <p:cNvSpPr>
              <a:spLocks noChangeArrowheads="1"/>
            </p:cNvSpPr>
            <p:nvPr/>
          </p:nvSpPr>
          <p:spPr bwMode="auto">
            <a:xfrm>
              <a:off x="3684" y="2568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4</a:t>
              </a:r>
            </a:p>
          </p:txBody>
        </p:sp>
        <p:sp>
          <p:nvSpPr>
            <p:cNvPr id="17452" name="Oval 30"/>
            <p:cNvSpPr>
              <a:spLocks noChangeArrowheads="1"/>
            </p:cNvSpPr>
            <p:nvPr/>
          </p:nvSpPr>
          <p:spPr bwMode="auto">
            <a:xfrm>
              <a:off x="4104" y="2568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5</a:t>
              </a:r>
            </a:p>
          </p:txBody>
        </p:sp>
        <p:sp>
          <p:nvSpPr>
            <p:cNvPr id="17453" name="Oval 31"/>
            <p:cNvSpPr>
              <a:spLocks noChangeArrowheads="1"/>
            </p:cNvSpPr>
            <p:nvPr/>
          </p:nvSpPr>
          <p:spPr bwMode="auto">
            <a:xfrm>
              <a:off x="4524" y="2568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3</a:t>
              </a:r>
            </a:p>
          </p:txBody>
        </p:sp>
        <p:sp>
          <p:nvSpPr>
            <p:cNvPr id="17454" name="Oval 32"/>
            <p:cNvSpPr>
              <a:spLocks noChangeArrowheads="1"/>
            </p:cNvSpPr>
            <p:nvPr/>
          </p:nvSpPr>
          <p:spPr bwMode="auto">
            <a:xfrm>
              <a:off x="4944" y="2568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17418" name="Group 55"/>
          <p:cNvGrpSpPr>
            <a:grpSpLocks/>
          </p:cNvGrpSpPr>
          <p:nvPr/>
        </p:nvGrpSpPr>
        <p:grpSpPr bwMode="auto">
          <a:xfrm>
            <a:off x="6704012" y="4464050"/>
            <a:ext cx="2971800" cy="304800"/>
            <a:chOff x="3264" y="3072"/>
            <a:chExt cx="1872" cy="192"/>
          </a:xfrm>
        </p:grpSpPr>
        <p:sp>
          <p:nvSpPr>
            <p:cNvPr id="17443" name="Line 34"/>
            <p:cNvSpPr>
              <a:spLocks noChangeShapeType="1"/>
            </p:cNvSpPr>
            <p:nvPr/>
          </p:nvSpPr>
          <p:spPr bwMode="auto">
            <a:xfrm>
              <a:off x="3456" y="3168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7444" name="Oval 35"/>
            <p:cNvSpPr>
              <a:spLocks noChangeArrowheads="1"/>
            </p:cNvSpPr>
            <p:nvPr/>
          </p:nvSpPr>
          <p:spPr bwMode="auto">
            <a:xfrm>
              <a:off x="3264" y="3072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2</a:t>
              </a:r>
            </a:p>
          </p:txBody>
        </p:sp>
        <p:sp>
          <p:nvSpPr>
            <p:cNvPr id="17445" name="Oval 36"/>
            <p:cNvSpPr>
              <a:spLocks noChangeArrowheads="1"/>
            </p:cNvSpPr>
            <p:nvPr/>
          </p:nvSpPr>
          <p:spPr bwMode="auto">
            <a:xfrm>
              <a:off x="3684" y="3072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3</a:t>
              </a:r>
            </a:p>
          </p:txBody>
        </p:sp>
        <p:sp>
          <p:nvSpPr>
            <p:cNvPr id="17446" name="Oval 37"/>
            <p:cNvSpPr>
              <a:spLocks noChangeArrowheads="1"/>
            </p:cNvSpPr>
            <p:nvPr/>
          </p:nvSpPr>
          <p:spPr bwMode="auto">
            <a:xfrm>
              <a:off x="4104" y="3072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4</a:t>
              </a:r>
            </a:p>
          </p:txBody>
        </p:sp>
        <p:sp>
          <p:nvSpPr>
            <p:cNvPr id="17447" name="Oval 38"/>
            <p:cNvSpPr>
              <a:spLocks noChangeArrowheads="1"/>
            </p:cNvSpPr>
            <p:nvPr/>
          </p:nvSpPr>
          <p:spPr bwMode="auto">
            <a:xfrm>
              <a:off x="4524" y="3072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5</a:t>
              </a:r>
            </a:p>
          </p:txBody>
        </p:sp>
        <p:sp>
          <p:nvSpPr>
            <p:cNvPr id="17448" name="Oval 39"/>
            <p:cNvSpPr>
              <a:spLocks noChangeArrowheads="1"/>
            </p:cNvSpPr>
            <p:nvPr/>
          </p:nvSpPr>
          <p:spPr bwMode="auto">
            <a:xfrm>
              <a:off x="4944" y="3072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17419" name="Group 56"/>
          <p:cNvGrpSpPr>
            <a:grpSpLocks/>
          </p:cNvGrpSpPr>
          <p:nvPr/>
        </p:nvGrpSpPr>
        <p:grpSpPr bwMode="auto">
          <a:xfrm>
            <a:off x="6704012" y="5175250"/>
            <a:ext cx="2971800" cy="304800"/>
            <a:chOff x="3264" y="3456"/>
            <a:chExt cx="1872" cy="192"/>
          </a:xfrm>
        </p:grpSpPr>
        <p:sp>
          <p:nvSpPr>
            <p:cNvPr id="17437" name="Line 40"/>
            <p:cNvSpPr>
              <a:spLocks noChangeShapeType="1"/>
            </p:cNvSpPr>
            <p:nvPr/>
          </p:nvSpPr>
          <p:spPr bwMode="auto">
            <a:xfrm>
              <a:off x="3456" y="3552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7438" name="Oval 41"/>
            <p:cNvSpPr>
              <a:spLocks noChangeArrowheads="1"/>
            </p:cNvSpPr>
            <p:nvPr/>
          </p:nvSpPr>
          <p:spPr bwMode="auto">
            <a:xfrm>
              <a:off x="3264" y="3456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1</a:t>
              </a:r>
            </a:p>
          </p:txBody>
        </p:sp>
        <p:sp>
          <p:nvSpPr>
            <p:cNvPr id="17439" name="Oval 42"/>
            <p:cNvSpPr>
              <a:spLocks noChangeArrowheads="1"/>
            </p:cNvSpPr>
            <p:nvPr/>
          </p:nvSpPr>
          <p:spPr bwMode="auto">
            <a:xfrm>
              <a:off x="3684" y="3456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2</a:t>
              </a:r>
            </a:p>
          </p:txBody>
        </p:sp>
        <p:sp>
          <p:nvSpPr>
            <p:cNvPr id="17440" name="Oval 43"/>
            <p:cNvSpPr>
              <a:spLocks noChangeArrowheads="1"/>
            </p:cNvSpPr>
            <p:nvPr/>
          </p:nvSpPr>
          <p:spPr bwMode="auto">
            <a:xfrm>
              <a:off x="4104" y="3456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3</a:t>
              </a:r>
            </a:p>
          </p:txBody>
        </p:sp>
        <p:sp>
          <p:nvSpPr>
            <p:cNvPr id="17441" name="Oval 44"/>
            <p:cNvSpPr>
              <a:spLocks noChangeArrowheads="1"/>
            </p:cNvSpPr>
            <p:nvPr/>
          </p:nvSpPr>
          <p:spPr bwMode="auto">
            <a:xfrm>
              <a:off x="4524" y="3456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4</a:t>
              </a:r>
            </a:p>
          </p:txBody>
        </p:sp>
        <p:sp>
          <p:nvSpPr>
            <p:cNvPr id="17442" name="Oval 45"/>
            <p:cNvSpPr>
              <a:spLocks noChangeArrowheads="1"/>
            </p:cNvSpPr>
            <p:nvPr/>
          </p:nvSpPr>
          <p:spPr bwMode="auto">
            <a:xfrm>
              <a:off x="4944" y="3456"/>
              <a:ext cx="192" cy="192"/>
            </a:xfrm>
            <a:prstGeom prst="ellipse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5</a:t>
              </a:r>
            </a:p>
          </p:txBody>
        </p:sp>
      </p:grpSp>
      <p:grpSp>
        <p:nvGrpSpPr>
          <p:cNvPr id="17420" name="Group 57"/>
          <p:cNvGrpSpPr>
            <a:grpSpLocks/>
          </p:cNvGrpSpPr>
          <p:nvPr/>
        </p:nvGrpSpPr>
        <p:grpSpPr bwMode="auto">
          <a:xfrm>
            <a:off x="6704012" y="5886450"/>
            <a:ext cx="2971800" cy="304800"/>
            <a:chOff x="3264" y="3744"/>
            <a:chExt cx="1872" cy="192"/>
          </a:xfrm>
        </p:grpSpPr>
        <p:sp>
          <p:nvSpPr>
            <p:cNvPr id="17431" name="Line 46"/>
            <p:cNvSpPr>
              <a:spLocks noChangeShapeType="1"/>
            </p:cNvSpPr>
            <p:nvPr/>
          </p:nvSpPr>
          <p:spPr bwMode="auto">
            <a:xfrm>
              <a:off x="3456" y="3840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7432" name="Oval 47"/>
            <p:cNvSpPr>
              <a:spLocks noChangeArrowheads="1"/>
            </p:cNvSpPr>
            <p:nvPr/>
          </p:nvSpPr>
          <p:spPr bwMode="auto">
            <a:xfrm>
              <a:off x="326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1</a:t>
              </a:r>
            </a:p>
          </p:txBody>
        </p:sp>
        <p:sp>
          <p:nvSpPr>
            <p:cNvPr id="17433" name="Oval 48"/>
            <p:cNvSpPr>
              <a:spLocks noChangeArrowheads="1"/>
            </p:cNvSpPr>
            <p:nvPr/>
          </p:nvSpPr>
          <p:spPr bwMode="auto">
            <a:xfrm>
              <a:off x="368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2</a:t>
              </a:r>
            </a:p>
          </p:txBody>
        </p:sp>
        <p:sp>
          <p:nvSpPr>
            <p:cNvPr id="17434" name="Oval 49"/>
            <p:cNvSpPr>
              <a:spLocks noChangeArrowheads="1"/>
            </p:cNvSpPr>
            <p:nvPr/>
          </p:nvSpPr>
          <p:spPr bwMode="auto">
            <a:xfrm>
              <a:off x="410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3</a:t>
              </a:r>
            </a:p>
          </p:txBody>
        </p:sp>
        <p:sp>
          <p:nvSpPr>
            <p:cNvPr id="17435" name="Oval 50"/>
            <p:cNvSpPr>
              <a:spLocks noChangeArrowheads="1"/>
            </p:cNvSpPr>
            <p:nvPr/>
          </p:nvSpPr>
          <p:spPr bwMode="auto">
            <a:xfrm>
              <a:off x="452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4</a:t>
              </a:r>
            </a:p>
          </p:txBody>
        </p:sp>
        <p:sp>
          <p:nvSpPr>
            <p:cNvPr id="17436" name="Oval 51"/>
            <p:cNvSpPr>
              <a:spLocks noChangeArrowheads="1"/>
            </p:cNvSpPr>
            <p:nvPr/>
          </p:nvSpPr>
          <p:spPr bwMode="auto">
            <a:xfrm>
              <a:off x="494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5</a:t>
              </a:r>
            </a:p>
          </p:txBody>
        </p:sp>
      </p:grpSp>
      <p:cxnSp>
        <p:nvCxnSpPr>
          <p:cNvPr id="17421" name="AutoShape 58"/>
          <p:cNvCxnSpPr>
            <a:cxnSpLocks noChangeShapeType="1"/>
            <a:stCxn id="17463" idx="0"/>
            <a:endCxn id="17462" idx="7"/>
          </p:cNvCxnSpPr>
          <p:nvPr/>
        </p:nvCxnSpPr>
        <p:spPr bwMode="auto">
          <a:xfrm rot="-5400000" flipH="1" flipV="1">
            <a:off x="7221537" y="20637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22" name="AutoShape 59"/>
          <p:cNvCxnSpPr>
            <a:cxnSpLocks noChangeShapeType="1"/>
            <a:stCxn id="17458" idx="0"/>
            <a:endCxn id="17457" idx="7"/>
          </p:cNvCxnSpPr>
          <p:nvPr/>
        </p:nvCxnSpPr>
        <p:spPr bwMode="auto">
          <a:xfrm rot="-5400000" flipH="1" flipV="1">
            <a:off x="7888287" y="27749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23" name="AutoShape 60"/>
          <p:cNvCxnSpPr>
            <a:cxnSpLocks noChangeShapeType="1"/>
            <a:stCxn id="17457" idx="0"/>
            <a:endCxn id="17456" idx="7"/>
          </p:cNvCxnSpPr>
          <p:nvPr/>
        </p:nvCxnSpPr>
        <p:spPr bwMode="auto">
          <a:xfrm rot="-5400000" flipH="1" flipV="1">
            <a:off x="7221537" y="27749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24" name="AutoShape 61"/>
          <p:cNvCxnSpPr>
            <a:cxnSpLocks noChangeShapeType="1"/>
            <a:stCxn id="17452" idx="0"/>
            <a:endCxn id="17451" idx="7"/>
          </p:cNvCxnSpPr>
          <p:nvPr/>
        </p:nvCxnSpPr>
        <p:spPr bwMode="auto">
          <a:xfrm rot="-5400000" flipH="1" flipV="1">
            <a:off x="7888287" y="34861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25" name="AutoShape 62"/>
          <p:cNvCxnSpPr>
            <a:cxnSpLocks noChangeShapeType="1"/>
            <a:stCxn id="17453" idx="0"/>
            <a:endCxn id="17452" idx="7"/>
          </p:cNvCxnSpPr>
          <p:nvPr/>
        </p:nvCxnSpPr>
        <p:spPr bwMode="auto">
          <a:xfrm rot="-5400000" flipH="1" flipV="1">
            <a:off x="8555037" y="34861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26" name="AutoShape 63"/>
          <p:cNvCxnSpPr>
            <a:cxnSpLocks noChangeShapeType="1"/>
            <a:stCxn id="17448" idx="0"/>
            <a:endCxn id="17447" idx="7"/>
          </p:cNvCxnSpPr>
          <p:nvPr/>
        </p:nvCxnSpPr>
        <p:spPr bwMode="auto">
          <a:xfrm rot="-5400000" flipH="1" flipV="1">
            <a:off x="9221787" y="41973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27" name="AutoShape 65"/>
          <p:cNvCxnSpPr>
            <a:cxnSpLocks noChangeShapeType="1"/>
            <a:stCxn id="17446" idx="0"/>
            <a:endCxn id="17445" idx="7"/>
          </p:cNvCxnSpPr>
          <p:nvPr/>
        </p:nvCxnSpPr>
        <p:spPr bwMode="auto">
          <a:xfrm rot="-5400000" flipH="1" flipV="1">
            <a:off x="7888287" y="41973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28" name="AutoShape 66"/>
          <p:cNvCxnSpPr>
            <a:cxnSpLocks noChangeShapeType="1"/>
            <a:stCxn id="17445" idx="0"/>
            <a:endCxn id="17444" idx="7"/>
          </p:cNvCxnSpPr>
          <p:nvPr/>
        </p:nvCxnSpPr>
        <p:spPr bwMode="auto">
          <a:xfrm rot="-5400000" flipH="1" flipV="1">
            <a:off x="7221537" y="41973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29" name="AutoShape 67"/>
          <p:cNvCxnSpPr>
            <a:cxnSpLocks noChangeShapeType="1"/>
            <a:stCxn id="17447" idx="0"/>
            <a:endCxn id="17446" idx="7"/>
          </p:cNvCxnSpPr>
          <p:nvPr/>
        </p:nvCxnSpPr>
        <p:spPr bwMode="auto">
          <a:xfrm rot="-5400000" flipH="1" flipV="1">
            <a:off x="8555037" y="4197350"/>
            <a:ext cx="44450" cy="558800"/>
          </a:xfrm>
          <a:prstGeom prst="curvedConnector3">
            <a:avLst>
              <a:gd name="adj1" fmla="val -492856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430" name="Date Placeholder 6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39229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In-Place Insertion-Sort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Pseudo-code: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>
                <a:solidFill>
                  <a:srgbClr val="40458C"/>
                </a:solidFill>
              </a:rPr>
              <a:pPr/>
              <a:t>16</a:t>
            </a:fld>
            <a:endParaRPr lang="en-US">
              <a:solidFill>
                <a:srgbClr val="40458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9899" y="4596656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0458C"/>
              </a:solidFill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00" y="2514600"/>
            <a:ext cx="719846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5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0"/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8195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3FE2917-A07A-5046-8A34-BD614A70CCCF}" type="slidenum">
              <a:rPr lang="en-US" sz="1400">
                <a:solidFill>
                  <a:srgbClr val="40458C"/>
                </a:solidFill>
              </a:rPr>
              <a:pPr eaLnBrk="1" hangingPunct="1"/>
              <a:t>17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6812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Heaps</a:t>
            </a:r>
          </a:p>
        </p:txBody>
      </p:sp>
      <p:sp>
        <p:nvSpPr>
          <p:cNvPr id="8198" name="Date Placeholder 1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18" name="Subtitle 1"/>
          <p:cNvSpPr>
            <a:spLocks noGrp="1"/>
          </p:cNvSpPr>
          <p:nvPr>
            <p:ph type="subTitle" idx="1"/>
          </p:nvPr>
        </p:nvSpPr>
        <p:spPr>
          <a:xfrm>
            <a:off x="2436812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/>
              <a:t>Presentation for use with the textbook </a:t>
            </a:r>
            <a:r>
              <a:rPr lang="en-US" sz="1800" dirty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/>
              <a:t>, by M. T. Goodrich and R. Tamassia, Wiley, 2015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612" y="3124201"/>
            <a:ext cx="4354286" cy="3151909"/>
          </a:xfrm>
          <a:prstGeom prst="rect">
            <a:avLst/>
          </a:prstGeom>
          <a:ln w="38100" cap="sq">
            <a:solidFill>
              <a:srgbClr val="5674F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027613" y="6248400"/>
            <a:ext cx="50690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srgbClr val="40458C"/>
                </a:solidFill>
                <a:ea typeface="ＭＳ Ｐゴシック" charset="0"/>
              </a:rPr>
              <a:t>xkcd</a:t>
            </a:r>
            <a:r>
              <a:rPr lang="en-US" sz="900" dirty="0">
                <a:solidFill>
                  <a:srgbClr val="40458C"/>
                </a:solidFill>
                <a:ea typeface="ＭＳ Ｐゴシック" charset="0"/>
              </a:rPr>
              <a:t>. http://</a:t>
            </a:r>
            <a:r>
              <a:rPr lang="en-US" sz="900" dirty="0" err="1">
                <a:solidFill>
                  <a:srgbClr val="40458C"/>
                </a:solidFill>
                <a:ea typeface="ＭＳ Ｐゴシック" charset="0"/>
              </a:rPr>
              <a:t>xkcd.com</a:t>
            </a:r>
            <a:r>
              <a:rPr lang="en-US" sz="900" dirty="0">
                <a:solidFill>
                  <a:srgbClr val="40458C"/>
                </a:solidFill>
                <a:ea typeface="ＭＳ Ｐゴシック" charset="0"/>
              </a:rPr>
              <a:t>/835/. “Tree.” Used with permission under Creative Commons 2.5 License.</a:t>
            </a:r>
          </a:p>
        </p:txBody>
      </p:sp>
    </p:spTree>
    <p:extLst>
      <p:ext uri="{BB962C8B-B14F-4D97-AF65-F5344CB8AC3E}">
        <p14:creationId xmlns:p14="http://schemas.microsoft.com/office/powerpoint/2010/main" val="179594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921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D5ACB5E-E23F-BD4F-B829-1DC73F61A1DF}" type="slidenum">
              <a:rPr lang="en-US" sz="1400">
                <a:solidFill>
                  <a:srgbClr val="40458C"/>
                </a:solidFill>
              </a:rPr>
              <a:pPr eaLnBrk="1" hangingPunct="1"/>
              <a:t>18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Tahoma" charset="0"/>
              </a:rPr>
              <a:t>Recall Priority Queue Operations</a:t>
            </a:r>
          </a:p>
        </p:txBody>
      </p:sp>
      <p:sp>
        <p:nvSpPr>
          <p:cNvPr id="922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A priority queue stores a collection of entries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Each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entry</a:t>
            </a:r>
            <a:r>
              <a:rPr lang="en-US" sz="2000" dirty="0">
                <a:latin typeface="Tahoma" charset="0"/>
              </a:rPr>
              <a:t> is a pair</a:t>
            </a:r>
            <a:br>
              <a:rPr lang="en-US" sz="2000" dirty="0">
                <a:latin typeface="Tahoma" charset="0"/>
              </a:rPr>
            </a:br>
            <a:r>
              <a:rPr lang="en-US" sz="2000" dirty="0">
                <a:latin typeface="Tahoma" charset="0"/>
              </a:rPr>
              <a:t>(key, value)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Main methods of the Priority Queue ADT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1800" dirty="0">
                <a:latin typeface="Tahoma" charset="0"/>
              </a:rPr>
              <a:t>(k, v)</a:t>
            </a:r>
            <a:br>
              <a:rPr lang="en-US" sz="1800" dirty="0">
                <a:latin typeface="Tahoma" charset="0"/>
              </a:rPr>
            </a:br>
            <a:r>
              <a:rPr lang="en-US" sz="1800" dirty="0">
                <a:latin typeface="Tahoma" charset="0"/>
              </a:rPr>
              <a:t>inserts an entry with key k and value v</a:t>
            </a:r>
          </a:p>
          <a:p>
            <a:pPr lvl="1" eaLnBrk="1" hangingPunct="1"/>
            <a:r>
              <a:rPr lang="en-US" sz="1800" dirty="0" err="1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1800" dirty="0">
                <a:latin typeface="Tahoma" charset="0"/>
              </a:rPr>
              <a:t>()</a:t>
            </a:r>
            <a:br>
              <a:rPr lang="en-US" sz="1800" dirty="0">
                <a:latin typeface="Tahoma" charset="0"/>
              </a:rPr>
            </a:br>
            <a:r>
              <a:rPr lang="en-US" sz="1800" dirty="0">
                <a:latin typeface="Tahoma" charset="0"/>
              </a:rPr>
              <a:t>removes and returns the entry with smallest key</a:t>
            </a:r>
            <a:endParaRPr lang="en-US" dirty="0">
              <a:latin typeface="Tahoma" charset="0"/>
            </a:endParaRPr>
          </a:p>
        </p:txBody>
      </p:sp>
      <p:sp>
        <p:nvSpPr>
          <p:cNvPr id="922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Additional methods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min</a:t>
            </a:r>
            <a:r>
              <a:rPr lang="en-US" sz="1800" dirty="0">
                <a:latin typeface="Tahoma" charset="0"/>
              </a:rPr>
              <a:t>()</a:t>
            </a:r>
            <a:br>
              <a:rPr lang="en-US" sz="1800" dirty="0">
                <a:latin typeface="Tahoma" charset="0"/>
              </a:rPr>
            </a:br>
            <a:r>
              <a:rPr lang="en-US" sz="1800" dirty="0">
                <a:latin typeface="Tahoma" charset="0"/>
              </a:rPr>
              <a:t>returns, but does not remove, an entry with smallest key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size</a:t>
            </a:r>
            <a:r>
              <a:rPr lang="en-US" sz="1800" dirty="0">
                <a:latin typeface="Tahoma" charset="0"/>
              </a:rPr>
              <a:t>(), </a:t>
            </a:r>
            <a:r>
              <a:rPr lang="en-US" sz="1800" dirty="0" err="1">
                <a:solidFill>
                  <a:schemeClr val="tx2"/>
                </a:solidFill>
                <a:latin typeface="Tahoma" charset="0"/>
              </a:rPr>
              <a:t>isEmpty</a:t>
            </a:r>
            <a:r>
              <a:rPr lang="en-US" sz="1800" dirty="0">
                <a:latin typeface="Tahoma" charset="0"/>
              </a:rPr>
              <a:t>()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Applications: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Standby flyers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Auctions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Stock market engines</a:t>
            </a:r>
          </a:p>
        </p:txBody>
      </p:sp>
      <p:sp>
        <p:nvSpPr>
          <p:cNvPr id="9223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2432059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10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1E05903-D0B5-BF42-AADA-B1F1432668DA}" type="slidenum">
              <a:rPr lang="en-US" sz="1400">
                <a:solidFill>
                  <a:srgbClr val="40458C"/>
                </a:solidFill>
              </a:rPr>
              <a:pPr eaLnBrk="1" hangingPunct="1"/>
              <a:t>19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2012" y="304800"/>
            <a:ext cx="71628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Recall PQ Sorting</a:t>
            </a:r>
          </a:p>
        </p:txBody>
      </p:sp>
      <p:sp>
        <p:nvSpPr>
          <p:cNvPr id="103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4412" y="1524000"/>
            <a:ext cx="8077200" cy="45720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We use a priority queue</a:t>
            </a:r>
          </a:p>
          <a:p>
            <a:pPr marL="800100" lvl="1" indent="-342900" eaLnBrk="1" hangingPunct="1">
              <a:buSzTx/>
            </a:pPr>
            <a:r>
              <a:rPr lang="en-US" sz="1800" dirty="0">
                <a:latin typeface="Tahoma" charset="0"/>
              </a:rPr>
              <a:t>Insert the elements with a series of </a:t>
            </a:r>
            <a:r>
              <a:rPr lang="en-US" sz="1800" dirty="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1800" dirty="0">
                <a:latin typeface="Tahoma" charset="0"/>
              </a:rPr>
              <a:t> operations</a:t>
            </a:r>
          </a:p>
          <a:p>
            <a:pPr marL="800100" lvl="1" indent="-342900" eaLnBrk="1" hangingPunct="1">
              <a:buSzTx/>
            </a:pPr>
            <a:r>
              <a:rPr lang="en-US" sz="1800" dirty="0">
                <a:latin typeface="Tahoma" charset="0"/>
              </a:rPr>
              <a:t>Remove the elements in sorted order with a series of </a:t>
            </a:r>
            <a:r>
              <a:rPr lang="en-US" sz="1800" dirty="0" err="1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1800" dirty="0">
                <a:latin typeface="Tahoma" charset="0"/>
              </a:rPr>
              <a:t> operations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The running time depends on the priority queue implementation:</a:t>
            </a:r>
          </a:p>
          <a:p>
            <a:pPr marL="800100" lvl="1" indent="-342900" eaLnBrk="1" hangingPunct="1"/>
            <a:r>
              <a:rPr lang="en-US" sz="1800" dirty="0">
                <a:latin typeface="Tahoma" charset="0"/>
              </a:rPr>
              <a:t>Unsorted sequence gives selection-sort: O(n</a:t>
            </a:r>
            <a:r>
              <a:rPr lang="en-US" sz="1800" baseline="30000" dirty="0">
                <a:latin typeface="Tahoma" charset="0"/>
              </a:rPr>
              <a:t>2</a:t>
            </a:r>
            <a:r>
              <a:rPr lang="en-US" sz="1800" dirty="0">
                <a:latin typeface="Tahoma" charset="0"/>
              </a:rPr>
              <a:t>) time</a:t>
            </a:r>
          </a:p>
          <a:p>
            <a:pPr marL="800100" lvl="1" indent="-342900" eaLnBrk="1" hangingPunct="1"/>
            <a:r>
              <a:rPr lang="en-US" sz="1800" dirty="0">
                <a:latin typeface="Tahoma" charset="0"/>
              </a:rPr>
              <a:t>Sorted sequence gives insertion-sort: O(n</a:t>
            </a:r>
            <a:r>
              <a:rPr lang="en-US" sz="1800" baseline="30000" dirty="0">
                <a:latin typeface="Tahoma" charset="0"/>
              </a:rPr>
              <a:t>2</a:t>
            </a:r>
            <a:r>
              <a:rPr lang="en-US" sz="1800" dirty="0">
                <a:latin typeface="Tahoma" charset="0"/>
              </a:rPr>
              <a:t>) time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Can we do better?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8532812" y="228600"/>
          <a:ext cx="16764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761744" imgH="761744" progId="MS_ClipArt_Gallery.2">
                  <p:embed/>
                </p:oleObj>
              </mc:Choice>
              <mc:Fallback>
                <p:oleObj name="Clip" r:id="rId2" imgW="761744" imgH="761744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2812" y="228600"/>
                        <a:ext cx="16764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Date Placeholder 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41726" y="496388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0458C"/>
              </a:solidFill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12" y="4267201"/>
            <a:ext cx="5867400" cy="22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0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0"/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5123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B50E409-07C4-F54D-8218-8D521D462B28}" type="slidenum">
              <a:rPr lang="en-US" sz="1400">
                <a:solidFill>
                  <a:srgbClr val="40458C"/>
                </a:solidFill>
              </a:rPr>
              <a:pPr eaLnBrk="1" hangingPunct="1"/>
              <a:t>2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6812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Priority Queues</a:t>
            </a:r>
          </a:p>
        </p:txBody>
      </p:sp>
      <p:sp>
        <p:nvSpPr>
          <p:cNvPr id="5126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9" name="Subtitle 1"/>
          <p:cNvSpPr>
            <a:spLocks noGrp="1"/>
          </p:cNvSpPr>
          <p:nvPr>
            <p:ph type="subTitle" idx="1"/>
          </p:nvPr>
        </p:nvSpPr>
        <p:spPr>
          <a:xfrm>
            <a:off x="2436812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/>
              <a:t>Presentation for use with the textbook </a:t>
            </a:r>
            <a:r>
              <a:rPr lang="en-US" sz="1800" dirty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/>
              <a:t>, by M. T. Goodrich and R. Tamassia, Wiley, 2015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3" y="3200400"/>
            <a:ext cx="2801391" cy="3124200"/>
          </a:xfrm>
          <a:prstGeom prst="rect">
            <a:avLst/>
          </a:prstGeom>
          <a:ln w="38100" cap="sq">
            <a:solidFill>
              <a:srgbClr val="5674F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68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102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B08F4B7-A619-3044-8864-D2F8BD879FD9}" type="slidenum">
              <a:rPr lang="en-US" sz="1400">
                <a:solidFill>
                  <a:srgbClr val="40458C"/>
                </a:solidFill>
              </a:rPr>
              <a:pPr eaLnBrk="1" hangingPunct="1"/>
              <a:t>20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612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Heaps</a:t>
            </a:r>
          </a:p>
        </p:txBody>
      </p:sp>
      <p:sp>
        <p:nvSpPr>
          <p:cNvPr id="1013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170112" y="1600200"/>
            <a:ext cx="4229100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A </a:t>
            </a:r>
            <a:r>
              <a:rPr lang="en-US" sz="2000" dirty="0">
                <a:solidFill>
                  <a:srgbClr val="C00000"/>
                </a:solidFill>
                <a:latin typeface="Tahoma" charset="0"/>
              </a:rPr>
              <a:t>heap</a:t>
            </a:r>
            <a:r>
              <a:rPr lang="en-US" sz="2000" dirty="0">
                <a:latin typeface="Tahoma" charset="0"/>
              </a:rPr>
              <a:t> is a binary tree storing keys at its nodes and satisfying the following two properties:</a:t>
            </a:r>
          </a:p>
          <a:p>
            <a:pPr eaLnBrk="1" hangingPunct="1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ahoma" charset="0"/>
              </a:rPr>
              <a:t>Heap-Order:</a:t>
            </a:r>
            <a:r>
              <a:rPr lang="en-US" sz="2000" dirty="0">
                <a:latin typeface="Tahoma" charset="0"/>
              </a:rPr>
              <a:t> for every internal node v other than the root,</a:t>
            </a:r>
            <a:br>
              <a:rPr lang="en-US" sz="2000" dirty="0">
                <a:latin typeface="Tahoma" charset="0"/>
              </a:rPr>
            </a:br>
            <a:r>
              <a:rPr lang="en-US" sz="2000" b="1" i="1" dirty="0">
                <a:latin typeface="Times New Roman" charset="0"/>
              </a:rPr>
              <a:t>key</a:t>
            </a:r>
            <a:r>
              <a:rPr lang="en-US" sz="2000" dirty="0">
                <a:latin typeface="Times New Roman" charset="0"/>
              </a:rPr>
              <a:t>(</a:t>
            </a:r>
            <a:r>
              <a:rPr lang="en-US" sz="2000" b="1" i="1" dirty="0">
                <a:latin typeface="Times New Roman" charset="0"/>
              </a:rPr>
              <a:t>v</a:t>
            </a:r>
            <a:r>
              <a:rPr lang="en-US" sz="2000" dirty="0">
                <a:latin typeface="Times New Roman" charset="0"/>
              </a:rPr>
              <a:t>)</a:t>
            </a:r>
            <a:r>
              <a:rPr lang="en-US" sz="2000" dirty="0">
                <a:latin typeface="Tahoma" charset="0"/>
              </a:rPr>
              <a:t> </a:t>
            </a:r>
            <a:r>
              <a:rPr lang="en-US" sz="2000" dirty="0">
                <a:latin typeface="Symbol" charset="0"/>
                <a:sym typeface="Symbol" charset="0"/>
              </a:rPr>
              <a:t></a:t>
            </a:r>
            <a:r>
              <a:rPr lang="en-US" sz="2000" dirty="0">
                <a:latin typeface="Tahoma" charset="0"/>
              </a:rPr>
              <a:t> </a:t>
            </a:r>
            <a:r>
              <a:rPr lang="en-US" sz="2000" b="1" i="1" dirty="0">
                <a:latin typeface="Times New Roman" charset="0"/>
              </a:rPr>
              <a:t>key</a:t>
            </a:r>
            <a:r>
              <a:rPr lang="en-US" sz="2000" dirty="0">
                <a:latin typeface="Times New Roman" charset="0"/>
              </a:rPr>
              <a:t>(</a:t>
            </a:r>
            <a:r>
              <a:rPr lang="en-US" sz="2000" b="1" i="1" dirty="0">
                <a:latin typeface="Times New Roman" charset="0"/>
              </a:rPr>
              <a:t>parent</a:t>
            </a:r>
            <a:r>
              <a:rPr lang="en-US" sz="2000" dirty="0">
                <a:latin typeface="Times New Roman" charset="0"/>
              </a:rPr>
              <a:t>(</a:t>
            </a:r>
            <a:r>
              <a:rPr lang="en-US" sz="2000" b="1" i="1" dirty="0">
                <a:latin typeface="Times New Roman" charset="0"/>
              </a:rPr>
              <a:t>v</a:t>
            </a:r>
            <a:r>
              <a:rPr lang="en-US" sz="2000" dirty="0">
                <a:latin typeface="Times New Roman" charset="0"/>
              </a:rPr>
              <a:t>))</a:t>
            </a:r>
          </a:p>
          <a:p>
            <a:pPr eaLnBrk="1" hangingPunct="1">
              <a:lnSpc>
                <a:spcPct val="110000"/>
              </a:lnSpc>
            </a:pPr>
            <a:r>
              <a:rPr lang="en-US" sz="2000" dirty="0">
                <a:latin typeface="Tahoma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Complete Binary Tree:</a:t>
            </a:r>
            <a:endParaRPr lang="en-US" sz="2000" dirty="0">
              <a:latin typeface="Tahoma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1700" dirty="0">
                <a:latin typeface="Tahoma" charset="0"/>
              </a:rPr>
              <a:t>for </a:t>
            </a:r>
            <a:r>
              <a:rPr lang="en-US" sz="1700" b="1" i="1" dirty="0" err="1">
                <a:latin typeface="Times New Roman" charset="0"/>
              </a:rPr>
              <a:t>i</a:t>
            </a:r>
            <a:r>
              <a:rPr lang="en-US" sz="1700" b="1" i="1" dirty="0">
                <a:latin typeface="Times New Roman" charset="0"/>
              </a:rPr>
              <a:t> </a:t>
            </a:r>
            <a:r>
              <a:rPr lang="en-US" sz="1700" dirty="0">
                <a:latin typeface="Symbol" charset="0"/>
                <a:sym typeface="Symbol" charset="0"/>
              </a:rPr>
              <a:t>= </a:t>
            </a:r>
            <a:r>
              <a:rPr lang="en-US" sz="1700" dirty="0">
                <a:latin typeface="Times New Roman" charset="0"/>
              </a:rPr>
              <a:t>0, … , </a:t>
            </a:r>
            <a:r>
              <a:rPr lang="en-US" sz="1700" b="1" i="1" dirty="0">
                <a:latin typeface="Times New Roman" charset="0"/>
              </a:rPr>
              <a:t>h </a:t>
            </a:r>
            <a:r>
              <a:rPr lang="en-US" sz="1700" dirty="0">
                <a:latin typeface="Symbol" charset="0"/>
                <a:sym typeface="Symbol" charset="0"/>
              </a:rPr>
              <a:t>- </a:t>
            </a:r>
            <a:r>
              <a:rPr lang="en-US" sz="1700" dirty="0">
                <a:latin typeface="Times New Roman" charset="0"/>
              </a:rPr>
              <a:t>1,</a:t>
            </a:r>
            <a:r>
              <a:rPr lang="en-US" sz="1700" dirty="0">
                <a:latin typeface="Tahoma" charset="0"/>
              </a:rPr>
              <a:t> there are </a:t>
            </a:r>
            <a:r>
              <a:rPr lang="en-US" sz="1700" dirty="0">
                <a:latin typeface="Times New Roman" charset="0"/>
              </a:rPr>
              <a:t>2</a:t>
            </a:r>
            <a:r>
              <a:rPr lang="en-US" sz="1700" b="1" i="1" baseline="30000" dirty="0">
                <a:latin typeface="Times New Roman" charset="0"/>
              </a:rPr>
              <a:t>i</a:t>
            </a:r>
            <a:r>
              <a:rPr lang="en-US" sz="1700" dirty="0">
                <a:latin typeface="Tahoma" charset="0"/>
              </a:rPr>
              <a:t> nodes of depth </a:t>
            </a:r>
            <a:r>
              <a:rPr lang="en-US" sz="1700" b="1" i="1" dirty="0" err="1">
                <a:latin typeface="Times New Roman" charset="0"/>
              </a:rPr>
              <a:t>i</a:t>
            </a:r>
            <a:r>
              <a:rPr lang="en-US" sz="1700" b="1" i="1" dirty="0">
                <a:latin typeface="Times New Roman" charset="0"/>
              </a:rPr>
              <a:t>.</a:t>
            </a:r>
            <a:endParaRPr lang="en-US" sz="1700" dirty="0">
              <a:latin typeface="Tahoma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1700" dirty="0">
                <a:latin typeface="Tahoma" charset="0"/>
              </a:rPr>
              <a:t>at depth </a:t>
            </a:r>
            <a:r>
              <a:rPr lang="en-US" sz="1700" b="1" i="1" dirty="0">
                <a:latin typeface="Times New Roman" charset="0"/>
              </a:rPr>
              <a:t>h</a:t>
            </a:r>
            <a:r>
              <a:rPr lang="en-US" sz="1700" dirty="0">
                <a:latin typeface="Tahoma" charset="0"/>
              </a:rPr>
              <a:t> </a:t>
            </a:r>
            <a:r>
              <a:rPr lang="en-US" sz="1700" dirty="0">
                <a:latin typeface="Symbol" charset="0"/>
                <a:sym typeface="Symbol" charset="0"/>
              </a:rPr>
              <a:t>-</a:t>
            </a:r>
            <a:r>
              <a:rPr lang="en-US" sz="1700" dirty="0">
                <a:latin typeface="Times New Roman" charset="0"/>
                <a:sym typeface="Symbol" charset="0"/>
              </a:rPr>
              <a:t> 1</a:t>
            </a:r>
            <a:r>
              <a:rPr lang="en-US" sz="1700" dirty="0">
                <a:latin typeface="Tahoma" charset="0"/>
              </a:rPr>
              <a:t>, the internal nodes are to the left of the external nodes.</a:t>
            </a:r>
          </a:p>
        </p:txBody>
      </p:sp>
      <p:sp>
        <p:nvSpPr>
          <p:cNvPr id="10246" name="Oval 7"/>
          <p:cNvSpPr>
            <a:spLocks noChangeArrowheads="1"/>
          </p:cNvSpPr>
          <p:nvPr/>
        </p:nvSpPr>
        <p:spPr bwMode="auto">
          <a:xfrm>
            <a:off x="8515350" y="3208338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</a:t>
            </a:r>
          </a:p>
        </p:txBody>
      </p:sp>
      <p:sp>
        <p:nvSpPr>
          <p:cNvPr id="10247" name="Oval 8"/>
          <p:cNvSpPr>
            <a:spLocks noChangeArrowheads="1"/>
          </p:cNvSpPr>
          <p:nvPr/>
        </p:nvSpPr>
        <p:spPr bwMode="auto">
          <a:xfrm>
            <a:off x="9482137" y="3817938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10248" name="Oval 9"/>
          <p:cNvSpPr>
            <a:spLocks noChangeArrowheads="1"/>
          </p:cNvSpPr>
          <p:nvPr/>
        </p:nvSpPr>
        <p:spPr bwMode="auto">
          <a:xfrm>
            <a:off x="7378700" y="3817938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10249" name="Oval 10"/>
          <p:cNvSpPr>
            <a:spLocks noChangeArrowheads="1"/>
          </p:cNvSpPr>
          <p:nvPr/>
        </p:nvSpPr>
        <p:spPr bwMode="auto">
          <a:xfrm>
            <a:off x="8080375" y="4427538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cxnSp>
        <p:nvCxnSpPr>
          <p:cNvPr id="10250" name="AutoShape 16"/>
          <p:cNvCxnSpPr>
            <a:cxnSpLocks noChangeShapeType="1"/>
            <a:stCxn id="10246" idx="3"/>
            <a:endCxn id="10248" idx="7"/>
          </p:cNvCxnSpPr>
          <p:nvPr/>
        </p:nvCxnSpPr>
        <p:spPr bwMode="auto">
          <a:xfrm flipH="1">
            <a:off x="7704138" y="3543301"/>
            <a:ext cx="86677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51" name="AutoShape 17"/>
          <p:cNvCxnSpPr>
            <a:cxnSpLocks noChangeShapeType="1"/>
            <a:stCxn id="10247" idx="1"/>
            <a:endCxn id="10246" idx="5"/>
          </p:cNvCxnSpPr>
          <p:nvPr/>
        </p:nvCxnSpPr>
        <p:spPr bwMode="auto">
          <a:xfrm flipH="1" flipV="1">
            <a:off x="8840788" y="3543301"/>
            <a:ext cx="696913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52" name="AutoShape 22"/>
          <p:cNvCxnSpPr>
            <a:cxnSpLocks noChangeShapeType="1"/>
            <a:stCxn id="10254" idx="7"/>
            <a:endCxn id="10248" idx="3"/>
          </p:cNvCxnSpPr>
          <p:nvPr/>
        </p:nvCxnSpPr>
        <p:spPr bwMode="auto">
          <a:xfrm flipV="1">
            <a:off x="7004050" y="4152901"/>
            <a:ext cx="430212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53" name="AutoShape 23"/>
          <p:cNvCxnSpPr>
            <a:cxnSpLocks noChangeShapeType="1"/>
            <a:stCxn id="10249" idx="1"/>
            <a:endCxn id="10248" idx="5"/>
          </p:cNvCxnSpPr>
          <p:nvPr/>
        </p:nvCxnSpPr>
        <p:spPr bwMode="auto">
          <a:xfrm flipH="1" flipV="1">
            <a:off x="7704137" y="4152901"/>
            <a:ext cx="431800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54" name="Oval 24"/>
          <p:cNvSpPr>
            <a:spLocks noChangeArrowheads="1"/>
          </p:cNvSpPr>
          <p:nvPr/>
        </p:nvSpPr>
        <p:spPr bwMode="auto">
          <a:xfrm>
            <a:off x="6678612" y="4427538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sp>
        <p:nvSpPr>
          <p:cNvPr id="10255" name="Rectangle 30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6475412" y="1600200"/>
            <a:ext cx="3810000" cy="1447800"/>
          </a:xfrm>
          <a:noFill/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Since heap is a compete binary tree, the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 last node</a:t>
            </a:r>
            <a:r>
              <a:rPr lang="en-US" sz="2000" dirty="0">
                <a:latin typeface="Tahoma" charset="0"/>
              </a:rPr>
              <a:t> of the heap is the </a:t>
            </a:r>
            <a:r>
              <a:rPr lang="en-US" sz="2000" dirty="0">
                <a:solidFill>
                  <a:srgbClr val="C00000"/>
                </a:solidFill>
                <a:latin typeface="Tahoma" charset="0"/>
              </a:rPr>
              <a:t>right- most node </a:t>
            </a:r>
            <a:r>
              <a:rPr lang="en-US" sz="2000" dirty="0">
                <a:latin typeface="Tahoma" charset="0"/>
              </a:rPr>
              <a:t>of maximum depth.</a:t>
            </a:r>
            <a:endParaRPr lang="en-US" sz="2000" dirty="0">
              <a:latin typeface="Times New Roman" charset="0"/>
              <a:sym typeface="Symbol" charset="0"/>
            </a:endParaRPr>
          </a:p>
        </p:txBody>
      </p:sp>
      <p:sp>
        <p:nvSpPr>
          <p:cNvPr id="10256" name="Freeform 31"/>
          <p:cNvSpPr>
            <a:spLocks/>
          </p:cNvSpPr>
          <p:nvPr/>
        </p:nvSpPr>
        <p:spPr bwMode="auto">
          <a:xfrm>
            <a:off x="8532813" y="4686300"/>
            <a:ext cx="1247775" cy="1047750"/>
          </a:xfrm>
          <a:custGeom>
            <a:avLst/>
            <a:gdLst>
              <a:gd name="T0" fmla="*/ 786 w 786"/>
              <a:gd name="T1" fmla="*/ 660 h 660"/>
              <a:gd name="T2" fmla="*/ 618 w 786"/>
              <a:gd name="T3" fmla="*/ 198 h 660"/>
              <a:gd name="T4" fmla="*/ 0 w 786"/>
              <a:gd name="T5" fmla="*/ 0 h 660"/>
              <a:gd name="T6" fmla="*/ 0 60000 65536"/>
              <a:gd name="T7" fmla="*/ 0 60000 65536"/>
              <a:gd name="T8" fmla="*/ 0 60000 65536"/>
              <a:gd name="T9" fmla="*/ 0 w 786"/>
              <a:gd name="T10" fmla="*/ 0 h 660"/>
              <a:gd name="T11" fmla="*/ 786 w 786"/>
              <a:gd name="T12" fmla="*/ 660 h 6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86" h="660">
                <a:moveTo>
                  <a:pt x="786" y="660"/>
                </a:moveTo>
                <a:cubicBezTo>
                  <a:pt x="757" y="583"/>
                  <a:pt x="749" y="308"/>
                  <a:pt x="618" y="198"/>
                </a:cubicBezTo>
                <a:cubicBezTo>
                  <a:pt x="487" y="88"/>
                  <a:pt x="129" y="41"/>
                  <a:pt x="0" y="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57" name="Text Box 32"/>
          <p:cNvSpPr txBox="1">
            <a:spLocks noChangeArrowheads="1"/>
          </p:cNvSpPr>
          <p:nvPr/>
        </p:nvSpPr>
        <p:spPr bwMode="auto">
          <a:xfrm>
            <a:off x="9145587" y="5692776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BE2D00"/>
                </a:solidFill>
              </a:rPr>
              <a:t>last node</a:t>
            </a:r>
          </a:p>
        </p:txBody>
      </p:sp>
      <p:sp>
        <p:nvSpPr>
          <p:cNvPr id="10258" name="Date Placeholder 1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138342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20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F8612B4-55FE-F948-A6ED-9B5A7108B948}" type="slidenum">
              <a:rPr lang="en-US" sz="1400">
                <a:solidFill>
                  <a:srgbClr val="40458C"/>
                </a:solidFill>
              </a:rPr>
              <a:pPr eaLnBrk="1" hangingPunct="1"/>
              <a:t>21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Height of a Heap</a:t>
            </a:r>
          </a:p>
        </p:txBody>
      </p:sp>
      <p:sp>
        <p:nvSpPr>
          <p:cNvPr id="205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8212" y="1600200"/>
            <a:ext cx="7848600" cy="2057400"/>
          </a:xfrm>
        </p:spPr>
        <p:txBody>
          <a:bodyPr/>
          <a:lstStyle/>
          <a:p>
            <a:pPr eaLnBrk="1" hangingPunct="1"/>
            <a:r>
              <a:rPr lang="en-US" sz="2000">
                <a:solidFill>
                  <a:schemeClr val="tx2"/>
                </a:solidFill>
                <a:latin typeface="Tahoma" charset="0"/>
              </a:rPr>
              <a:t>Theorem:</a:t>
            </a:r>
            <a:r>
              <a:rPr lang="en-US" sz="2000">
                <a:latin typeface="Tahoma" charset="0"/>
              </a:rPr>
              <a:t> A heap storing 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 </a:t>
            </a:r>
            <a:r>
              <a:rPr lang="en-US" sz="2000">
                <a:latin typeface="Tahoma" charset="0"/>
              </a:rPr>
              <a:t>keys has height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(log 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en-US" sz="2000">
                <a:latin typeface="Tahoma" charset="0"/>
              </a:rPr>
              <a:t>	Proof: (we apply the complete binary tree property)</a:t>
            </a:r>
          </a:p>
          <a:p>
            <a:pPr lvl="1" eaLnBrk="1" hangingPunct="1"/>
            <a:r>
              <a:rPr lang="en-US" sz="1800">
                <a:latin typeface="Tahoma" charset="0"/>
              </a:rPr>
              <a:t>Let </a:t>
            </a:r>
            <a:r>
              <a:rPr lang="en-US" sz="1800" b="1" i="1">
                <a:latin typeface="Times New Roman" charset="0"/>
              </a:rPr>
              <a:t>h</a:t>
            </a:r>
            <a:r>
              <a:rPr lang="en-US" sz="1800">
                <a:latin typeface="Tahoma" charset="0"/>
              </a:rPr>
              <a:t> be the height of a heap storing </a:t>
            </a:r>
            <a:r>
              <a:rPr lang="en-US" sz="1800" b="1" i="1">
                <a:latin typeface="Times New Roman" charset="0"/>
              </a:rPr>
              <a:t>n </a:t>
            </a:r>
            <a:r>
              <a:rPr lang="en-US" sz="1800">
                <a:latin typeface="Tahoma" charset="0"/>
              </a:rPr>
              <a:t>keys</a:t>
            </a:r>
          </a:p>
          <a:p>
            <a:pPr lvl="1" eaLnBrk="1" hangingPunct="1"/>
            <a:r>
              <a:rPr lang="en-US" sz="1800">
                <a:latin typeface="Tahoma" charset="0"/>
              </a:rPr>
              <a:t>Since there are </a:t>
            </a:r>
            <a:r>
              <a:rPr lang="en-US" sz="1800">
                <a:latin typeface="Times New Roman" charset="0"/>
              </a:rPr>
              <a:t>2</a:t>
            </a:r>
            <a:r>
              <a:rPr lang="en-US" sz="1800" b="1" i="1" baseline="30000">
                <a:latin typeface="Times New Roman" charset="0"/>
              </a:rPr>
              <a:t>i</a:t>
            </a:r>
            <a:r>
              <a:rPr lang="en-US" sz="1800">
                <a:latin typeface="Tahoma" charset="0"/>
              </a:rPr>
              <a:t> keys at depth </a:t>
            </a:r>
            <a:r>
              <a:rPr lang="en-US" sz="1800" b="1" i="1">
                <a:latin typeface="Times New Roman" charset="0"/>
              </a:rPr>
              <a:t>i</a:t>
            </a:r>
            <a:r>
              <a:rPr lang="en-US" sz="1800">
                <a:latin typeface="Tahoma" charset="0"/>
              </a:rPr>
              <a:t> </a:t>
            </a:r>
            <a:r>
              <a:rPr lang="en-US" sz="1800">
                <a:latin typeface="Symbol" charset="0"/>
                <a:sym typeface="Symbol" charset="0"/>
              </a:rPr>
              <a:t>=</a:t>
            </a:r>
            <a:r>
              <a:rPr lang="en-US" sz="1800">
                <a:latin typeface="Tahoma" charset="0"/>
              </a:rPr>
              <a:t> </a:t>
            </a:r>
            <a:r>
              <a:rPr lang="en-US" sz="1800">
                <a:latin typeface="Times New Roman" charset="0"/>
              </a:rPr>
              <a:t>0, … , </a:t>
            </a:r>
            <a:r>
              <a:rPr lang="en-US" sz="1800" b="1" i="1">
                <a:latin typeface="Times New Roman" charset="0"/>
              </a:rPr>
              <a:t>h </a:t>
            </a:r>
            <a:r>
              <a:rPr lang="en-US" sz="1800">
                <a:latin typeface="Symbol" charset="0"/>
                <a:sym typeface="Symbol" charset="0"/>
              </a:rPr>
              <a:t>- </a:t>
            </a:r>
            <a:r>
              <a:rPr lang="en-US" sz="1800">
                <a:latin typeface="Times New Roman" charset="0"/>
              </a:rPr>
              <a:t>1 </a:t>
            </a:r>
            <a:r>
              <a:rPr lang="en-US" sz="1800">
                <a:latin typeface="Tahoma" charset="0"/>
              </a:rPr>
              <a:t>and at least one key at depth </a:t>
            </a:r>
            <a:r>
              <a:rPr lang="en-US" sz="1800" b="1" i="1">
                <a:latin typeface="Times New Roman" charset="0"/>
              </a:rPr>
              <a:t>h</a:t>
            </a:r>
            <a:r>
              <a:rPr lang="en-US" sz="1800">
                <a:latin typeface="Tahoma" charset="0"/>
              </a:rPr>
              <a:t>, we have </a:t>
            </a:r>
            <a:r>
              <a:rPr lang="en-US" sz="1800" b="1" i="1">
                <a:latin typeface="Times New Roman" charset="0"/>
              </a:rPr>
              <a:t>n</a:t>
            </a:r>
            <a:r>
              <a:rPr lang="en-US" sz="1800">
                <a:latin typeface="Tahoma" charset="0"/>
              </a:rPr>
              <a:t> </a:t>
            </a:r>
            <a:r>
              <a:rPr lang="en-US" sz="1800">
                <a:latin typeface="Symbol" charset="0"/>
                <a:sym typeface="Symbol" charset="0"/>
              </a:rPr>
              <a:t></a:t>
            </a:r>
            <a:r>
              <a:rPr lang="en-US" sz="1800">
                <a:latin typeface="Tahoma" charset="0"/>
              </a:rPr>
              <a:t> </a:t>
            </a:r>
            <a:r>
              <a:rPr lang="en-US" sz="1800">
                <a:latin typeface="Times New Roman" charset="0"/>
              </a:rPr>
              <a:t>1 </a:t>
            </a:r>
            <a:r>
              <a:rPr lang="en-US" sz="1800">
                <a:latin typeface="Symbol" charset="0"/>
                <a:sym typeface="Symbol" charset="0"/>
              </a:rPr>
              <a:t>+ </a:t>
            </a:r>
            <a:r>
              <a:rPr lang="en-US" sz="1800">
                <a:latin typeface="Times New Roman" charset="0"/>
              </a:rPr>
              <a:t>2 </a:t>
            </a:r>
            <a:r>
              <a:rPr lang="en-US" sz="1800">
                <a:latin typeface="Symbol" charset="0"/>
                <a:sym typeface="Symbol" charset="0"/>
              </a:rPr>
              <a:t>+</a:t>
            </a:r>
            <a:r>
              <a:rPr lang="en-US" sz="1800">
                <a:latin typeface="Times New Roman" charset="0"/>
              </a:rPr>
              <a:t> 4 </a:t>
            </a:r>
            <a:r>
              <a:rPr lang="en-US" sz="1800">
                <a:latin typeface="Symbol" charset="0"/>
                <a:sym typeface="Symbol" charset="0"/>
              </a:rPr>
              <a:t>+</a:t>
            </a:r>
            <a:r>
              <a:rPr lang="en-US" sz="1800">
                <a:latin typeface="Times New Roman" charset="0"/>
              </a:rPr>
              <a:t> … </a:t>
            </a:r>
            <a:r>
              <a:rPr lang="en-US" sz="1800">
                <a:latin typeface="Symbol" charset="0"/>
                <a:sym typeface="Symbol" charset="0"/>
              </a:rPr>
              <a:t>+</a:t>
            </a:r>
            <a:r>
              <a:rPr lang="en-US" sz="1800">
                <a:latin typeface="Times New Roman" charset="0"/>
              </a:rPr>
              <a:t> 2</a:t>
            </a:r>
            <a:r>
              <a:rPr lang="en-US" sz="1800" b="1" i="1" baseline="30000">
                <a:latin typeface="Times New Roman" charset="0"/>
              </a:rPr>
              <a:t>h</a:t>
            </a:r>
            <a:r>
              <a:rPr lang="en-US" sz="1800" baseline="30000">
                <a:latin typeface="Symbol" charset="0"/>
              </a:rPr>
              <a:t>-</a:t>
            </a:r>
            <a:r>
              <a:rPr lang="en-US" sz="1800" baseline="30000">
                <a:latin typeface="Times New Roman" charset="0"/>
              </a:rPr>
              <a:t>1 </a:t>
            </a:r>
            <a:r>
              <a:rPr lang="en-US" sz="1800">
                <a:latin typeface="Symbol" charset="0"/>
                <a:sym typeface="Symbol" charset="0"/>
              </a:rPr>
              <a:t> + </a:t>
            </a:r>
            <a:r>
              <a:rPr lang="en-US" sz="1800">
                <a:latin typeface="Times New Roman" charset="0"/>
              </a:rPr>
              <a:t>1</a:t>
            </a:r>
            <a:r>
              <a:rPr lang="en-US" sz="1800" b="1" i="1" baseline="30000">
                <a:latin typeface="Times New Roman" charset="0"/>
              </a:rPr>
              <a:t> </a:t>
            </a:r>
          </a:p>
          <a:p>
            <a:pPr lvl="1" eaLnBrk="1" hangingPunct="1"/>
            <a:r>
              <a:rPr lang="en-US" sz="1800">
                <a:latin typeface="Tahoma" charset="0"/>
              </a:rPr>
              <a:t>Thus, </a:t>
            </a:r>
            <a:r>
              <a:rPr lang="en-US" sz="1800" b="1" i="1">
                <a:latin typeface="Times New Roman" charset="0"/>
              </a:rPr>
              <a:t>n</a:t>
            </a:r>
            <a:r>
              <a:rPr lang="en-US" sz="1800">
                <a:latin typeface="Tahoma" charset="0"/>
              </a:rPr>
              <a:t> </a:t>
            </a:r>
            <a:r>
              <a:rPr lang="en-US" sz="1800">
                <a:latin typeface="Symbol" charset="0"/>
                <a:sym typeface="Symbol" charset="0"/>
              </a:rPr>
              <a:t></a:t>
            </a:r>
            <a:r>
              <a:rPr lang="en-US" sz="1800">
                <a:latin typeface="Tahoma" charset="0"/>
              </a:rPr>
              <a:t> </a:t>
            </a:r>
            <a:r>
              <a:rPr lang="en-US" sz="1800">
                <a:latin typeface="Times New Roman" charset="0"/>
              </a:rPr>
              <a:t>2</a:t>
            </a:r>
            <a:r>
              <a:rPr lang="en-US" sz="1800" b="1" i="1" baseline="30000">
                <a:latin typeface="Times New Roman" charset="0"/>
              </a:rPr>
              <a:t>h</a:t>
            </a:r>
            <a:r>
              <a:rPr lang="en-US" sz="1800" baseline="30000">
                <a:latin typeface="Times New Roman" charset="0"/>
              </a:rPr>
              <a:t> </a:t>
            </a:r>
            <a:r>
              <a:rPr lang="en-US" sz="1800">
                <a:latin typeface="Tahoma" charset="0"/>
              </a:rPr>
              <a:t>, i.e., </a:t>
            </a:r>
            <a:r>
              <a:rPr lang="en-US" sz="1800" b="1" i="1">
                <a:latin typeface="Times New Roman" charset="0"/>
              </a:rPr>
              <a:t>h</a:t>
            </a:r>
            <a:r>
              <a:rPr lang="en-US" sz="1800">
                <a:latin typeface="Tahoma" charset="0"/>
              </a:rPr>
              <a:t> </a:t>
            </a:r>
            <a:r>
              <a:rPr lang="en-US" sz="1800">
                <a:latin typeface="Symbol" charset="0"/>
                <a:sym typeface="Symbol" charset="0"/>
              </a:rPr>
              <a:t></a:t>
            </a:r>
            <a:r>
              <a:rPr lang="en-US" sz="1800">
                <a:latin typeface="Tahoma" charset="0"/>
              </a:rPr>
              <a:t> </a:t>
            </a:r>
            <a:r>
              <a:rPr lang="en-US" sz="1800">
                <a:latin typeface="Times New Roman" charset="0"/>
              </a:rPr>
              <a:t>log </a:t>
            </a:r>
            <a:r>
              <a:rPr lang="en-US" sz="1800" b="1" i="1">
                <a:latin typeface="Times New Roman" charset="0"/>
              </a:rPr>
              <a:t>n</a:t>
            </a:r>
            <a:endParaRPr lang="en-US" sz="1800">
              <a:latin typeface="Times New Roman" charset="0"/>
            </a:endParaRPr>
          </a:p>
        </p:txBody>
      </p:sp>
      <p:sp>
        <p:nvSpPr>
          <p:cNvPr id="2055" name="Line 71"/>
          <p:cNvSpPr>
            <a:spLocks noChangeShapeType="1"/>
          </p:cNvSpPr>
          <p:nvPr/>
        </p:nvSpPr>
        <p:spPr bwMode="auto">
          <a:xfrm flipH="1">
            <a:off x="3916362" y="5711825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2056" name="Line 72"/>
          <p:cNvSpPr>
            <a:spLocks noChangeShapeType="1"/>
          </p:cNvSpPr>
          <p:nvPr/>
        </p:nvSpPr>
        <p:spPr bwMode="auto">
          <a:xfrm flipH="1">
            <a:off x="3916362" y="5256213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2057" name="Line 73"/>
          <p:cNvSpPr>
            <a:spLocks noChangeShapeType="1"/>
          </p:cNvSpPr>
          <p:nvPr/>
        </p:nvSpPr>
        <p:spPr bwMode="auto">
          <a:xfrm flipH="1">
            <a:off x="3916362" y="4799013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2058" name="Line 74"/>
          <p:cNvSpPr>
            <a:spLocks noChangeShapeType="1"/>
          </p:cNvSpPr>
          <p:nvPr/>
        </p:nvSpPr>
        <p:spPr bwMode="auto">
          <a:xfrm flipH="1">
            <a:off x="3916362" y="4343400"/>
            <a:ext cx="58737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2059" name="Oval 4"/>
          <p:cNvSpPr>
            <a:spLocks noChangeArrowheads="1"/>
          </p:cNvSpPr>
          <p:nvPr/>
        </p:nvSpPr>
        <p:spPr bwMode="auto">
          <a:xfrm>
            <a:off x="7165976" y="4140200"/>
            <a:ext cx="338137" cy="3381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grpSp>
        <p:nvGrpSpPr>
          <p:cNvPr id="2060" name="Group 66"/>
          <p:cNvGrpSpPr>
            <a:grpSpLocks/>
          </p:cNvGrpSpPr>
          <p:nvPr/>
        </p:nvGrpSpPr>
        <p:grpSpPr bwMode="auto">
          <a:xfrm>
            <a:off x="5989637" y="4613275"/>
            <a:ext cx="2743200" cy="338138"/>
            <a:chOff x="2139" y="2808"/>
            <a:chExt cx="1950" cy="240"/>
          </a:xfrm>
        </p:grpSpPr>
        <p:sp>
          <p:nvSpPr>
            <p:cNvPr id="2085" name="Oval 5"/>
            <p:cNvSpPr>
              <a:spLocks noChangeArrowheads="1"/>
            </p:cNvSpPr>
            <p:nvPr/>
          </p:nvSpPr>
          <p:spPr bwMode="auto">
            <a:xfrm>
              <a:off x="3849" y="2808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endParaRPr>
            </a:p>
          </p:txBody>
        </p:sp>
        <p:sp>
          <p:nvSpPr>
            <p:cNvPr id="2086" name="Oval 6"/>
            <p:cNvSpPr>
              <a:spLocks noChangeArrowheads="1"/>
            </p:cNvSpPr>
            <p:nvPr/>
          </p:nvSpPr>
          <p:spPr bwMode="auto">
            <a:xfrm>
              <a:off x="2139" y="2808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endParaRPr>
            </a:p>
          </p:txBody>
        </p:sp>
      </p:grpSp>
      <p:cxnSp>
        <p:nvCxnSpPr>
          <p:cNvPr id="2061" name="AutoShape 12"/>
          <p:cNvCxnSpPr>
            <a:cxnSpLocks noChangeShapeType="1"/>
            <a:stCxn id="2059" idx="3"/>
            <a:endCxn id="2086" idx="7"/>
          </p:cNvCxnSpPr>
          <p:nvPr/>
        </p:nvCxnSpPr>
        <p:spPr bwMode="auto">
          <a:xfrm flipH="1">
            <a:off x="6278563" y="4438651"/>
            <a:ext cx="936625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62" name="AutoShape 13"/>
          <p:cNvCxnSpPr>
            <a:cxnSpLocks noChangeShapeType="1"/>
            <a:stCxn id="2085" idx="1"/>
            <a:endCxn id="2059" idx="5"/>
          </p:cNvCxnSpPr>
          <p:nvPr/>
        </p:nvCxnSpPr>
        <p:spPr bwMode="auto">
          <a:xfrm flipH="1" flipV="1">
            <a:off x="7454900" y="4438651"/>
            <a:ext cx="989012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63" name="AutoShape 14"/>
          <p:cNvCxnSpPr>
            <a:cxnSpLocks noChangeShapeType="1"/>
            <a:stCxn id="2084" idx="1"/>
            <a:endCxn id="2085" idx="5"/>
          </p:cNvCxnSpPr>
          <p:nvPr/>
        </p:nvCxnSpPr>
        <p:spPr bwMode="auto">
          <a:xfrm flipH="1" flipV="1">
            <a:off x="8683625" y="4911726"/>
            <a:ext cx="360362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64" name="AutoShape 15"/>
          <p:cNvCxnSpPr>
            <a:cxnSpLocks noChangeShapeType="1"/>
            <a:stCxn id="2083" idx="7"/>
            <a:endCxn id="2085" idx="3"/>
          </p:cNvCxnSpPr>
          <p:nvPr/>
        </p:nvCxnSpPr>
        <p:spPr bwMode="auto">
          <a:xfrm flipV="1">
            <a:off x="8081962" y="4911726"/>
            <a:ext cx="361950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65" name="AutoShape 18"/>
          <p:cNvCxnSpPr>
            <a:cxnSpLocks noChangeShapeType="1"/>
            <a:stCxn id="2082" idx="7"/>
            <a:endCxn id="2086" idx="3"/>
          </p:cNvCxnSpPr>
          <p:nvPr/>
        </p:nvCxnSpPr>
        <p:spPr bwMode="auto">
          <a:xfrm flipV="1">
            <a:off x="5676900" y="4911726"/>
            <a:ext cx="361950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66" name="AutoShape 19"/>
          <p:cNvCxnSpPr>
            <a:cxnSpLocks noChangeShapeType="1"/>
            <a:stCxn id="2081" idx="1"/>
            <a:endCxn id="2086" idx="5"/>
          </p:cNvCxnSpPr>
          <p:nvPr/>
        </p:nvCxnSpPr>
        <p:spPr bwMode="auto">
          <a:xfrm flipH="1" flipV="1">
            <a:off x="6278563" y="4911726"/>
            <a:ext cx="360363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67" name="AutoShape 24"/>
          <p:cNvCxnSpPr>
            <a:cxnSpLocks noChangeShapeType="1"/>
            <a:stCxn id="2069" idx="7"/>
            <a:endCxn id="2082" idx="3"/>
          </p:cNvCxnSpPr>
          <p:nvPr/>
        </p:nvCxnSpPr>
        <p:spPr bwMode="auto">
          <a:xfrm flipV="1">
            <a:off x="5075237" y="5384801"/>
            <a:ext cx="361950" cy="2143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068" name="Group 67"/>
          <p:cNvGrpSpPr>
            <a:grpSpLocks/>
          </p:cNvGrpSpPr>
          <p:nvPr/>
        </p:nvGrpSpPr>
        <p:grpSpPr bwMode="auto">
          <a:xfrm>
            <a:off x="5387976" y="5086350"/>
            <a:ext cx="3944937" cy="338138"/>
            <a:chOff x="1711" y="3144"/>
            <a:chExt cx="2805" cy="240"/>
          </a:xfrm>
        </p:grpSpPr>
        <p:sp>
          <p:nvSpPr>
            <p:cNvPr id="2081" name="Oval 7"/>
            <p:cNvSpPr>
              <a:spLocks noChangeArrowheads="1"/>
            </p:cNvSpPr>
            <p:nvPr/>
          </p:nvSpPr>
          <p:spPr bwMode="auto">
            <a:xfrm>
              <a:off x="2566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endParaRPr>
            </a:p>
          </p:txBody>
        </p:sp>
        <p:sp>
          <p:nvSpPr>
            <p:cNvPr id="2082" name="Oval 20"/>
            <p:cNvSpPr>
              <a:spLocks noChangeArrowheads="1"/>
            </p:cNvSpPr>
            <p:nvPr/>
          </p:nvSpPr>
          <p:spPr bwMode="auto">
            <a:xfrm>
              <a:off x="1711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endParaRPr>
            </a:p>
          </p:txBody>
        </p:sp>
        <p:sp>
          <p:nvSpPr>
            <p:cNvPr id="2083" name="Oval 27"/>
            <p:cNvSpPr>
              <a:spLocks noChangeArrowheads="1"/>
            </p:cNvSpPr>
            <p:nvPr/>
          </p:nvSpPr>
          <p:spPr bwMode="auto">
            <a:xfrm>
              <a:off x="3421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endParaRPr>
            </a:p>
          </p:txBody>
        </p:sp>
        <p:sp>
          <p:nvSpPr>
            <p:cNvPr id="2084" name="Oval 32"/>
            <p:cNvSpPr>
              <a:spLocks noChangeArrowheads="1"/>
            </p:cNvSpPr>
            <p:nvPr/>
          </p:nvSpPr>
          <p:spPr bwMode="auto">
            <a:xfrm>
              <a:off x="4276" y="314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endParaRPr>
            </a:p>
          </p:txBody>
        </p:sp>
      </p:grpSp>
      <p:sp>
        <p:nvSpPr>
          <p:cNvPr id="2069" name="Oval 60"/>
          <p:cNvSpPr>
            <a:spLocks noChangeArrowheads="1"/>
          </p:cNvSpPr>
          <p:nvPr/>
        </p:nvSpPr>
        <p:spPr bwMode="auto">
          <a:xfrm>
            <a:off x="4786312" y="5559425"/>
            <a:ext cx="338138" cy="3365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2070" name="Text Box 77"/>
          <p:cNvSpPr txBox="1">
            <a:spLocks noChangeArrowheads="1"/>
          </p:cNvSpPr>
          <p:nvPr/>
        </p:nvSpPr>
        <p:spPr bwMode="auto">
          <a:xfrm>
            <a:off x="3549650" y="4157663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40458C"/>
                </a:solidFill>
                <a:latin typeface="Times New Roman" charset="0"/>
              </a:rPr>
              <a:t>1</a:t>
            </a:r>
          </a:p>
        </p:txBody>
      </p:sp>
      <p:sp>
        <p:nvSpPr>
          <p:cNvPr id="2071" name="Text Box 78"/>
          <p:cNvSpPr txBox="1">
            <a:spLocks noChangeArrowheads="1"/>
          </p:cNvSpPr>
          <p:nvPr/>
        </p:nvSpPr>
        <p:spPr bwMode="auto">
          <a:xfrm>
            <a:off x="3549650" y="4618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40458C"/>
                </a:solidFill>
                <a:latin typeface="Times New Roman" charset="0"/>
              </a:rPr>
              <a:t>2</a:t>
            </a:r>
          </a:p>
        </p:txBody>
      </p:sp>
      <p:sp>
        <p:nvSpPr>
          <p:cNvPr id="2072" name="Text Box 79"/>
          <p:cNvSpPr txBox="1">
            <a:spLocks noChangeArrowheads="1"/>
          </p:cNvSpPr>
          <p:nvPr/>
        </p:nvSpPr>
        <p:spPr bwMode="auto">
          <a:xfrm>
            <a:off x="3427413" y="5078413"/>
            <a:ext cx="542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40458C"/>
                </a:solidFill>
                <a:latin typeface="Times New Roman" charset="0"/>
              </a:rPr>
              <a:t>2</a:t>
            </a:r>
            <a:r>
              <a:rPr lang="en-US" sz="1800" b="1" i="1" baseline="30000">
                <a:solidFill>
                  <a:srgbClr val="40458C"/>
                </a:solidFill>
                <a:latin typeface="Times New Roman" charset="0"/>
              </a:rPr>
              <a:t>h</a:t>
            </a:r>
            <a:r>
              <a:rPr lang="en-US" sz="1800" baseline="30000">
                <a:solidFill>
                  <a:srgbClr val="40458C"/>
                </a:solidFill>
                <a:latin typeface="Symbol" charset="0"/>
              </a:rPr>
              <a:t>-</a:t>
            </a:r>
            <a:r>
              <a:rPr lang="en-US" sz="1800" baseline="30000">
                <a:solidFill>
                  <a:srgbClr val="40458C"/>
                </a:solidFill>
                <a:latin typeface="Times New Roman" charset="0"/>
              </a:rPr>
              <a:t>1</a:t>
            </a:r>
          </a:p>
        </p:txBody>
      </p:sp>
      <p:sp>
        <p:nvSpPr>
          <p:cNvPr id="2073" name="Text Box 80"/>
          <p:cNvSpPr txBox="1">
            <a:spLocks noChangeArrowheads="1"/>
          </p:cNvSpPr>
          <p:nvPr/>
        </p:nvSpPr>
        <p:spPr bwMode="auto">
          <a:xfrm>
            <a:off x="3549650" y="55387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40458C"/>
                </a:solidFill>
                <a:latin typeface="Times New Roman" charset="0"/>
              </a:rPr>
              <a:t>1</a:t>
            </a:r>
          </a:p>
        </p:txBody>
      </p:sp>
      <p:sp>
        <p:nvSpPr>
          <p:cNvPr id="2074" name="Text Box 84"/>
          <p:cNvSpPr txBox="1">
            <a:spLocks noChangeArrowheads="1"/>
          </p:cNvSpPr>
          <p:nvPr/>
        </p:nvSpPr>
        <p:spPr bwMode="auto">
          <a:xfrm>
            <a:off x="3382962" y="3810001"/>
            <a:ext cx="63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40458C"/>
                </a:solidFill>
              </a:rPr>
              <a:t>keys</a:t>
            </a:r>
          </a:p>
        </p:txBody>
      </p:sp>
      <p:sp>
        <p:nvSpPr>
          <p:cNvPr id="2075" name="Text Box 87"/>
          <p:cNvSpPr txBox="1">
            <a:spLocks noChangeArrowheads="1"/>
          </p:cNvSpPr>
          <p:nvPr/>
        </p:nvSpPr>
        <p:spPr bwMode="auto">
          <a:xfrm>
            <a:off x="2820987" y="4157663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40458C"/>
                </a:solidFill>
                <a:latin typeface="Times New Roman" charset="0"/>
              </a:rPr>
              <a:t>0</a:t>
            </a:r>
          </a:p>
        </p:txBody>
      </p:sp>
      <p:sp>
        <p:nvSpPr>
          <p:cNvPr id="2076" name="Text Box 88"/>
          <p:cNvSpPr txBox="1">
            <a:spLocks noChangeArrowheads="1"/>
          </p:cNvSpPr>
          <p:nvPr/>
        </p:nvSpPr>
        <p:spPr bwMode="auto">
          <a:xfrm>
            <a:off x="2820987" y="4618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40458C"/>
                </a:solidFill>
                <a:latin typeface="Times New Roman" charset="0"/>
              </a:rPr>
              <a:t>1</a:t>
            </a:r>
          </a:p>
        </p:txBody>
      </p:sp>
      <p:sp>
        <p:nvSpPr>
          <p:cNvPr id="2077" name="Text Box 89"/>
          <p:cNvSpPr txBox="1">
            <a:spLocks noChangeArrowheads="1"/>
          </p:cNvSpPr>
          <p:nvPr/>
        </p:nvSpPr>
        <p:spPr bwMode="auto">
          <a:xfrm>
            <a:off x="2695575" y="5073651"/>
            <a:ext cx="5508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i="1">
                <a:solidFill>
                  <a:srgbClr val="40458C"/>
                </a:solidFill>
                <a:latin typeface="Times New Roman" charset="0"/>
              </a:rPr>
              <a:t>h</a:t>
            </a:r>
            <a:r>
              <a:rPr lang="en-US" sz="1800">
                <a:solidFill>
                  <a:srgbClr val="40458C"/>
                </a:solidFill>
                <a:latin typeface="Symbol" charset="0"/>
              </a:rPr>
              <a:t>-</a:t>
            </a:r>
            <a:r>
              <a:rPr lang="en-US" sz="1800">
                <a:solidFill>
                  <a:srgbClr val="40458C"/>
                </a:solidFill>
                <a:latin typeface="Times New Roman" charset="0"/>
              </a:rPr>
              <a:t>1</a:t>
            </a:r>
          </a:p>
        </p:txBody>
      </p:sp>
      <p:sp>
        <p:nvSpPr>
          <p:cNvPr id="2078" name="Text Box 90"/>
          <p:cNvSpPr txBox="1">
            <a:spLocks noChangeArrowheads="1"/>
          </p:cNvSpPr>
          <p:nvPr/>
        </p:nvSpPr>
        <p:spPr bwMode="auto">
          <a:xfrm>
            <a:off x="2814637" y="55387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 b="1" i="1">
                <a:solidFill>
                  <a:srgbClr val="40458C"/>
                </a:solidFill>
                <a:latin typeface="Times New Roman" charset="0"/>
              </a:rPr>
              <a:t>h</a:t>
            </a:r>
            <a:endParaRPr lang="en-US" sz="1800">
              <a:solidFill>
                <a:srgbClr val="40458C"/>
              </a:solidFill>
              <a:latin typeface="Times New Roman" charset="0"/>
            </a:endParaRPr>
          </a:p>
        </p:txBody>
      </p:sp>
      <p:sp>
        <p:nvSpPr>
          <p:cNvPr id="2079" name="Text Box 91"/>
          <p:cNvSpPr txBox="1">
            <a:spLocks noChangeArrowheads="1"/>
          </p:cNvSpPr>
          <p:nvPr/>
        </p:nvSpPr>
        <p:spPr bwMode="auto">
          <a:xfrm>
            <a:off x="2589212" y="3810001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40458C"/>
                </a:solidFill>
              </a:rPr>
              <a:t>depth</a:t>
            </a:r>
          </a:p>
        </p:txBody>
      </p:sp>
      <p:graphicFrame>
        <p:nvGraphicFramePr>
          <p:cNvPr id="2050" name="Object 92"/>
          <p:cNvGraphicFramePr>
            <a:graphicFrameLocks noChangeAspect="1"/>
          </p:cNvGraphicFramePr>
          <p:nvPr/>
        </p:nvGraphicFramePr>
        <p:xfrm>
          <a:off x="9066212" y="304800"/>
          <a:ext cx="129540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1296000" imgH="2000520" progId="MS_ClipArt_Gallery.2">
                  <p:embed/>
                </p:oleObj>
              </mc:Choice>
              <mc:Fallback>
                <p:oleObj name="Clip" r:id="rId2" imgW="1296000" imgH="200052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6212" y="304800"/>
                        <a:ext cx="1295400" cy="200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0" name="Date Placeholder 3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266264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7EEA59D-6FAE-4441-8AA8-D8DD557FFE14}" type="slidenum">
              <a:rPr lang="en-US" sz="1400">
                <a:solidFill>
                  <a:srgbClr val="40458C"/>
                </a:solidFill>
              </a:rPr>
              <a:pPr eaLnBrk="1" hangingPunct="1"/>
              <a:t>22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Heaps and Priority Queues</a:t>
            </a:r>
          </a:p>
        </p:txBody>
      </p:sp>
      <p:sp>
        <p:nvSpPr>
          <p:cNvPr id="1126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436812" y="1600200"/>
            <a:ext cx="7696200" cy="1676400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We can use a heap to implement a priority queue</a:t>
            </a:r>
          </a:p>
          <a:p>
            <a:pPr eaLnBrk="1" hangingPunct="1"/>
            <a:r>
              <a:rPr lang="en-US" sz="2400">
                <a:latin typeface="Tahoma" charset="0"/>
              </a:rPr>
              <a:t>We store a (key, element) item at each internal node</a:t>
            </a:r>
          </a:p>
          <a:p>
            <a:pPr eaLnBrk="1" hangingPunct="1"/>
            <a:r>
              <a:rPr lang="en-US" sz="2400">
                <a:latin typeface="Tahoma" charset="0"/>
              </a:rPr>
              <a:t>We keep track of the position of the last node</a:t>
            </a:r>
          </a:p>
        </p:txBody>
      </p:sp>
      <p:sp>
        <p:nvSpPr>
          <p:cNvPr id="11270" name="Oval 4"/>
          <p:cNvSpPr>
            <a:spLocks noChangeArrowheads="1"/>
          </p:cNvSpPr>
          <p:nvPr/>
        </p:nvSpPr>
        <p:spPr bwMode="auto">
          <a:xfrm>
            <a:off x="6323012" y="39624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1271" name="Oval 5"/>
          <p:cNvSpPr>
            <a:spLocks noChangeArrowheads="1"/>
          </p:cNvSpPr>
          <p:nvPr/>
        </p:nvSpPr>
        <p:spPr bwMode="auto">
          <a:xfrm>
            <a:off x="7853362" y="45720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1272" name="Oval 6"/>
          <p:cNvSpPr>
            <a:spLocks noChangeArrowheads="1"/>
          </p:cNvSpPr>
          <p:nvPr/>
        </p:nvSpPr>
        <p:spPr bwMode="auto">
          <a:xfrm>
            <a:off x="4576762" y="45720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1273" name="Oval 7"/>
          <p:cNvSpPr>
            <a:spLocks noChangeArrowheads="1"/>
          </p:cNvSpPr>
          <p:nvPr/>
        </p:nvSpPr>
        <p:spPr bwMode="auto">
          <a:xfrm>
            <a:off x="5278437" y="51816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11274" name="AutoShape 12"/>
          <p:cNvCxnSpPr>
            <a:cxnSpLocks noChangeShapeType="1"/>
            <a:stCxn id="11270" idx="3"/>
            <a:endCxn id="11272" idx="7"/>
          </p:cNvCxnSpPr>
          <p:nvPr/>
        </p:nvCxnSpPr>
        <p:spPr bwMode="auto">
          <a:xfrm flipH="1">
            <a:off x="4902201" y="4297364"/>
            <a:ext cx="147637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75" name="AutoShape 13"/>
          <p:cNvCxnSpPr>
            <a:cxnSpLocks noChangeShapeType="1"/>
            <a:stCxn id="11271" idx="1"/>
            <a:endCxn id="11270" idx="5"/>
          </p:cNvCxnSpPr>
          <p:nvPr/>
        </p:nvCxnSpPr>
        <p:spPr bwMode="auto">
          <a:xfrm flipH="1" flipV="1">
            <a:off x="6648451" y="4297364"/>
            <a:ext cx="126047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76" name="AutoShape 18"/>
          <p:cNvCxnSpPr>
            <a:cxnSpLocks noChangeShapeType="1"/>
            <a:stCxn id="11278" idx="7"/>
            <a:endCxn id="11272" idx="3"/>
          </p:cNvCxnSpPr>
          <p:nvPr/>
        </p:nvCxnSpPr>
        <p:spPr bwMode="auto">
          <a:xfrm flipV="1">
            <a:off x="4202113" y="4906964"/>
            <a:ext cx="430213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77" name="AutoShape 19"/>
          <p:cNvCxnSpPr>
            <a:cxnSpLocks noChangeShapeType="1"/>
            <a:stCxn id="11273" idx="1"/>
            <a:endCxn id="11272" idx="5"/>
          </p:cNvCxnSpPr>
          <p:nvPr/>
        </p:nvCxnSpPr>
        <p:spPr bwMode="auto">
          <a:xfrm flipH="1" flipV="1">
            <a:off x="4902200" y="4906964"/>
            <a:ext cx="431800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278" name="Oval 20"/>
          <p:cNvSpPr>
            <a:spLocks noChangeArrowheads="1"/>
          </p:cNvSpPr>
          <p:nvPr/>
        </p:nvSpPr>
        <p:spPr bwMode="auto">
          <a:xfrm>
            <a:off x="3876675" y="51816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12666" name="AutoShape 26"/>
          <p:cNvSpPr>
            <a:spLocks noChangeArrowheads="1"/>
          </p:cNvSpPr>
          <p:nvPr/>
        </p:nvSpPr>
        <p:spPr bwMode="auto">
          <a:xfrm>
            <a:off x="6980238" y="3505201"/>
            <a:ext cx="1057275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40458C"/>
                </a:solidFill>
                <a:ea typeface="ＭＳ Ｐゴシック" charset="0"/>
              </a:rPr>
              <a:t>(2, Sue)</a:t>
            </a:r>
          </a:p>
        </p:txBody>
      </p:sp>
      <p:sp>
        <p:nvSpPr>
          <p:cNvPr id="112667" name="AutoShape 27"/>
          <p:cNvSpPr>
            <a:spLocks noChangeArrowheads="1"/>
          </p:cNvSpPr>
          <p:nvPr/>
        </p:nvSpPr>
        <p:spPr bwMode="auto">
          <a:xfrm>
            <a:off x="8520112" y="4114801"/>
            <a:ext cx="1176338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40458C"/>
                </a:solidFill>
                <a:ea typeface="ＭＳ Ｐゴシック" charset="0"/>
              </a:rPr>
              <a:t>(6, Mark)</a:t>
            </a:r>
          </a:p>
        </p:txBody>
      </p:sp>
      <p:sp>
        <p:nvSpPr>
          <p:cNvPr id="112668" name="AutoShape 28"/>
          <p:cNvSpPr>
            <a:spLocks noChangeArrowheads="1"/>
          </p:cNvSpPr>
          <p:nvPr/>
        </p:nvSpPr>
        <p:spPr bwMode="auto">
          <a:xfrm>
            <a:off x="3271837" y="4114801"/>
            <a:ext cx="1004888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40458C"/>
                </a:solidFill>
                <a:ea typeface="ＭＳ Ｐゴシック" charset="0"/>
              </a:rPr>
              <a:t>(5, Pat)</a:t>
            </a:r>
          </a:p>
        </p:txBody>
      </p:sp>
      <p:sp>
        <p:nvSpPr>
          <p:cNvPr id="112669" name="AutoShape 29"/>
          <p:cNvSpPr>
            <a:spLocks noChangeArrowheads="1"/>
          </p:cNvSpPr>
          <p:nvPr/>
        </p:nvSpPr>
        <p:spPr bwMode="auto">
          <a:xfrm>
            <a:off x="2535238" y="4724401"/>
            <a:ext cx="1044575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40458C"/>
                </a:solidFill>
                <a:ea typeface="ＭＳ Ｐゴシック" charset="0"/>
              </a:rPr>
              <a:t>(9, Jeff)</a:t>
            </a:r>
          </a:p>
        </p:txBody>
      </p:sp>
      <p:sp>
        <p:nvSpPr>
          <p:cNvPr id="112670" name="AutoShape 30"/>
          <p:cNvSpPr>
            <a:spLocks noChangeArrowheads="1"/>
          </p:cNvSpPr>
          <p:nvPr/>
        </p:nvSpPr>
        <p:spPr bwMode="auto">
          <a:xfrm>
            <a:off x="5891212" y="4724401"/>
            <a:ext cx="1193800" cy="41751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40458C"/>
                </a:solidFill>
                <a:ea typeface="ＭＳ Ｐゴシック" charset="0"/>
              </a:rPr>
              <a:t>(7, Anna)</a:t>
            </a:r>
          </a:p>
        </p:txBody>
      </p:sp>
      <p:sp>
        <p:nvSpPr>
          <p:cNvPr id="11284" name="Freeform 36"/>
          <p:cNvSpPr>
            <a:spLocks/>
          </p:cNvSpPr>
          <p:nvPr/>
        </p:nvSpPr>
        <p:spPr bwMode="auto">
          <a:xfrm>
            <a:off x="8056563" y="4543426"/>
            <a:ext cx="1038225" cy="341313"/>
          </a:xfrm>
          <a:custGeom>
            <a:avLst/>
            <a:gdLst>
              <a:gd name="T0" fmla="*/ 0 w 654"/>
              <a:gd name="T1" fmla="*/ 138 h 215"/>
              <a:gd name="T2" fmla="*/ 498 w 654"/>
              <a:gd name="T3" fmla="*/ 192 h 215"/>
              <a:gd name="T4" fmla="*/ 654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285" name="Freeform 37"/>
          <p:cNvSpPr>
            <a:spLocks/>
          </p:cNvSpPr>
          <p:nvPr/>
        </p:nvSpPr>
        <p:spPr bwMode="auto">
          <a:xfrm flipH="1">
            <a:off x="3722688" y="4535488"/>
            <a:ext cx="1038225" cy="341312"/>
          </a:xfrm>
          <a:custGeom>
            <a:avLst/>
            <a:gdLst>
              <a:gd name="T0" fmla="*/ 0 w 654"/>
              <a:gd name="T1" fmla="*/ 138 h 215"/>
              <a:gd name="T2" fmla="*/ 498 w 654"/>
              <a:gd name="T3" fmla="*/ 192 h 215"/>
              <a:gd name="T4" fmla="*/ 654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286" name="Freeform 38"/>
          <p:cNvSpPr>
            <a:spLocks/>
          </p:cNvSpPr>
          <p:nvPr/>
        </p:nvSpPr>
        <p:spPr bwMode="auto">
          <a:xfrm flipH="1">
            <a:off x="3017838" y="5145088"/>
            <a:ext cx="1038225" cy="341312"/>
          </a:xfrm>
          <a:custGeom>
            <a:avLst/>
            <a:gdLst>
              <a:gd name="T0" fmla="*/ 0 w 654"/>
              <a:gd name="T1" fmla="*/ 138 h 215"/>
              <a:gd name="T2" fmla="*/ 498 w 654"/>
              <a:gd name="T3" fmla="*/ 192 h 215"/>
              <a:gd name="T4" fmla="*/ 654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287" name="Freeform 39"/>
          <p:cNvSpPr>
            <a:spLocks/>
          </p:cNvSpPr>
          <p:nvPr/>
        </p:nvSpPr>
        <p:spPr bwMode="auto">
          <a:xfrm>
            <a:off x="6523038" y="3924301"/>
            <a:ext cx="1038225" cy="341313"/>
          </a:xfrm>
          <a:custGeom>
            <a:avLst/>
            <a:gdLst>
              <a:gd name="T0" fmla="*/ 0 w 654"/>
              <a:gd name="T1" fmla="*/ 138 h 215"/>
              <a:gd name="T2" fmla="*/ 498 w 654"/>
              <a:gd name="T3" fmla="*/ 192 h 215"/>
              <a:gd name="T4" fmla="*/ 654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288" name="Freeform 40"/>
          <p:cNvSpPr>
            <a:spLocks/>
          </p:cNvSpPr>
          <p:nvPr/>
        </p:nvSpPr>
        <p:spPr bwMode="auto">
          <a:xfrm>
            <a:off x="5475288" y="5153026"/>
            <a:ext cx="1038225" cy="341313"/>
          </a:xfrm>
          <a:custGeom>
            <a:avLst/>
            <a:gdLst>
              <a:gd name="T0" fmla="*/ 0 w 654"/>
              <a:gd name="T1" fmla="*/ 138 h 215"/>
              <a:gd name="T2" fmla="*/ 498 w 654"/>
              <a:gd name="T3" fmla="*/ 192 h 215"/>
              <a:gd name="T4" fmla="*/ 654 w 654"/>
              <a:gd name="T5" fmla="*/ 0 h 215"/>
              <a:gd name="T6" fmla="*/ 0 60000 65536"/>
              <a:gd name="T7" fmla="*/ 0 60000 65536"/>
              <a:gd name="T8" fmla="*/ 0 60000 65536"/>
              <a:gd name="T9" fmla="*/ 0 w 654"/>
              <a:gd name="T10" fmla="*/ 0 h 215"/>
              <a:gd name="T11" fmla="*/ 654 w 654"/>
              <a:gd name="T12" fmla="*/ 215 h 2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54" h="215">
                <a:moveTo>
                  <a:pt x="0" y="138"/>
                </a:moveTo>
                <a:cubicBezTo>
                  <a:pt x="83" y="147"/>
                  <a:pt x="389" y="215"/>
                  <a:pt x="498" y="192"/>
                </a:cubicBezTo>
                <a:cubicBezTo>
                  <a:pt x="607" y="169"/>
                  <a:pt x="622" y="40"/>
                  <a:pt x="654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289" name="Date Placeholder 2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80121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8B0788B-7B42-4141-A0C1-20242ED24E90}" type="slidenum">
              <a:rPr lang="en-US" sz="1400">
                <a:solidFill>
                  <a:srgbClr val="40458C"/>
                </a:solidFill>
              </a:rPr>
              <a:pPr eaLnBrk="1" hangingPunct="1"/>
              <a:t>23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Array-based Heap Implementation</a:t>
            </a:r>
          </a:p>
        </p:txBody>
      </p:sp>
      <p:sp>
        <p:nvSpPr>
          <p:cNvPr id="2253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8212" y="1600200"/>
            <a:ext cx="4419600" cy="48768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We can represent a heap with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ahoma" charset="0"/>
              </a:rPr>
              <a:t> keys by means of an array of length </a:t>
            </a:r>
            <a:r>
              <a:rPr lang="en-US" sz="2000" b="1" i="1" dirty="0">
                <a:latin typeface="Times New Roman" charset="0"/>
              </a:rPr>
              <a:t>n </a:t>
            </a:r>
            <a:endParaRPr lang="en-US" sz="2000" dirty="0">
              <a:latin typeface="Tahoma" charset="0"/>
            </a:endParaRPr>
          </a:p>
          <a:p>
            <a:pPr eaLnBrk="1" hangingPunct="1"/>
            <a:r>
              <a:rPr lang="en-US" sz="2000" dirty="0">
                <a:latin typeface="Tahoma" charset="0"/>
              </a:rPr>
              <a:t>For the node at rank </a:t>
            </a:r>
            <a:r>
              <a:rPr lang="en-US" sz="2000" b="1" i="1" dirty="0" err="1">
                <a:latin typeface="Times New Roman" charset="0"/>
              </a:rPr>
              <a:t>i</a:t>
            </a:r>
            <a:endParaRPr lang="en-US" sz="2000" dirty="0">
              <a:latin typeface="Tahoma" charset="0"/>
            </a:endParaRPr>
          </a:p>
          <a:p>
            <a:pPr lvl="1" eaLnBrk="1" hangingPunct="1"/>
            <a:r>
              <a:rPr lang="en-US" sz="1800" dirty="0">
                <a:latin typeface="Tahoma" charset="0"/>
              </a:rPr>
              <a:t>the left child is at rank </a:t>
            </a:r>
            <a:r>
              <a:rPr lang="en-US" sz="1800" dirty="0">
                <a:latin typeface="Times New Roman" charset="0"/>
              </a:rPr>
              <a:t>2</a:t>
            </a:r>
            <a:r>
              <a:rPr lang="en-US" sz="1800" b="1" i="1" dirty="0">
                <a:latin typeface="Times New Roman" charset="0"/>
              </a:rPr>
              <a:t>i </a:t>
            </a:r>
            <a:endParaRPr lang="en-US" sz="1800" dirty="0">
              <a:latin typeface="Times New Roman" charset="0"/>
            </a:endParaRPr>
          </a:p>
          <a:p>
            <a:pPr lvl="1" eaLnBrk="1" hangingPunct="1"/>
            <a:r>
              <a:rPr lang="en-US" sz="1800" dirty="0">
                <a:latin typeface="Tahoma" charset="0"/>
              </a:rPr>
              <a:t>the right child is at rank </a:t>
            </a:r>
            <a:r>
              <a:rPr lang="en-US" sz="1800" dirty="0">
                <a:latin typeface="Times New Roman" charset="0"/>
              </a:rPr>
              <a:t>2</a:t>
            </a:r>
            <a:r>
              <a:rPr lang="en-US" sz="1800" b="1" i="1" dirty="0">
                <a:latin typeface="Times New Roman" charset="0"/>
              </a:rPr>
              <a:t>i </a:t>
            </a:r>
            <a:r>
              <a:rPr lang="en-US" sz="1800" dirty="0">
                <a:latin typeface="Symbol" charset="0"/>
                <a:sym typeface="Symbol" charset="0"/>
              </a:rPr>
              <a:t>+</a:t>
            </a:r>
            <a:r>
              <a:rPr lang="en-US" sz="1800" dirty="0">
                <a:latin typeface="Times New Roman" charset="0"/>
                <a:sym typeface="Symbol" charset="0"/>
              </a:rPr>
              <a:t> 1</a:t>
            </a:r>
            <a:endParaRPr lang="en-US" sz="1800" dirty="0">
              <a:latin typeface="Times New Roman" charset="0"/>
            </a:endParaRPr>
          </a:p>
          <a:p>
            <a:pPr eaLnBrk="1" hangingPunct="1"/>
            <a:r>
              <a:rPr lang="en-US" sz="2000" dirty="0">
                <a:latin typeface="Tahoma" charset="0"/>
              </a:rPr>
              <a:t>Links between nodes are not explicitly stored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The array has 2n+1 elements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Operation add corresponds to inserting at rank </a:t>
            </a:r>
            <a:r>
              <a:rPr lang="en-US" sz="2000" b="1" i="1" dirty="0">
                <a:latin typeface="Times New Roman" charset="0"/>
              </a:rPr>
              <a:t>n </a:t>
            </a:r>
            <a:r>
              <a:rPr lang="en-US" sz="2000" dirty="0">
                <a:latin typeface="Symbol" charset="0"/>
                <a:sym typeface="Symbol" charset="0"/>
              </a:rPr>
              <a:t>+</a:t>
            </a:r>
            <a:r>
              <a:rPr lang="en-US" sz="2000" dirty="0">
                <a:latin typeface="Times New Roman" charset="0"/>
                <a:sym typeface="Symbol" charset="0"/>
              </a:rPr>
              <a:t> </a:t>
            </a:r>
            <a:r>
              <a:rPr lang="en-US" sz="2000" dirty="0">
                <a:latin typeface="Times New Roman" charset="0"/>
              </a:rPr>
              <a:t>1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Operation </a:t>
            </a:r>
            <a:r>
              <a:rPr lang="en-US" sz="2000" dirty="0" err="1">
                <a:solidFill>
                  <a:srgbClr val="C00000"/>
                </a:solidFill>
                <a:latin typeface="Tahoma" charset="0"/>
              </a:rPr>
              <a:t>remove_min</a:t>
            </a:r>
            <a:r>
              <a:rPr lang="en-US" sz="2000" dirty="0">
                <a:solidFill>
                  <a:srgbClr val="C00000"/>
                </a:solidFill>
                <a:latin typeface="Tahoma" charset="0"/>
              </a:rPr>
              <a:t> </a:t>
            </a:r>
            <a:r>
              <a:rPr lang="en-US" sz="2000" dirty="0">
                <a:latin typeface="Tahoma" charset="0"/>
              </a:rPr>
              <a:t>corresponds to removing at rank </a:t>
            </a:r>
            <a:r>
              <a:rPr lang="en-US" sz="2000" b="1" i="1" dirty="0">
                <a:latin typeface="Times New Roman" charset="0"/>
              </a:rPr>
              <a:t>1 </a:t>
            </a:r>
          </a:p>
          <a:p>
            <a:pPr marL="0" indent="0" eaLnBrk="1" hangingPunct="1">
              <a:buNone/>
            </a:pPr>
            <a:endParaRPr lang="en-US" sz="2000" dirty="0">
              <a:latin typeface="Tahoma" charset="0"/>
            </a:endParaRPr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8583612" y="1882775"/>
            <a:ext cx="376238" cy="3762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9537701" y="2486025"/>
            <a:ext cx="376237" cy="3762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7459662" y="2486025"/>
            <a:ext cx="376238" cy="37623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8153401" y="3087689"/>
            <a:ext cx="376237" cy="3762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cxnSp>
        <p:nvCxnSpPr>
          <p:cNvPr id="22537" name="AutoShape 13"/>
          <p:cNvCxnSpPr>
            <a:cxnSpLocks noChangeShapeType="1"/>
            <a:stCxn id="22533" idx="3"/>
            <a:endCxn id="22535" idx="7"/>
          </p:cNvCxnSpPr>
          <p:nvPr/>
        </p:nvCxnSpPr>
        <p:spPr bwMode="auto">
          <a:xfrm flipH="1">
            <a:off x="7781925" y="2214563"/>
            <a:ext cx="855662" cy="315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8" name="AutoShape 14"/>
          <p:cNvCxnSpPr>
            <a:cxnSpLocks noChangeShapeType="1"/>
            <a:stCxn id="22534" idx="1"/>
            <a:endCxn id="22533" idx="5"/>
          </p:cNvCxnSpPr>
          <p:nvPr/>
        </p:nvCxnSpPr>
        <p:spPr bwMode="auto">
          <a:xfrm flipH="1" flipV="1">
            <a:off x="8904288" y="2214563"/>
            <a:ext cx="688975" cy="315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9" name="AutoShape 19"/>
          <p:cNvCxnSpPr>
            <a:cxnSpLocks noChangeShapeType="1"/>
            <a:stCxn id="22541" idx="7"/>
            <a:endCxn id="22535" idx="3"/>
          </p:cNvCxnSpPr>
          <p:nvPr/>
        </p:nvCxnSpPr>
        <p:spPr bwMode="auto">
          <a:xfrm flipV="1">
            <a:off x="7089775" y="2816225"/>
            <a:ext cx="425450" cy="317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0" name="AutoShape 20"/>
          <p:cNvCxnSpPr>
            <a:cxnSpLocks noChangeShapeType="1"/>
            <a:stCxn id="22536" idx="1"/>
            <a:endCxn id="22535" idx="5"/>
          </p:cNvCxnSpPr>
          <p:nvPr/>
        </p:nvCxnSpPr>
        <p:spPr bwMode="auto">
          <a:xfrm flipH="1" flipV="1">
            <a:off x="7781926" y="2816225"/>
            <a:ext cx="427037" cy="317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41" name="Oval 21"/>
          <p:cNvSpPr>
            <a:spLocks noChangeArrowheads="1"/>
          </p:cNvSpPr>
          <p:nvPr/>
        </p:nvSpPr>
        <p:spPr bwMode="auto">
          <a:xfrm>
            <a:off x="6769101" y="3087689"/>
            <a:ext cx="376237" cy="3762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grpSp>
        <p:nvGrpSpPr>
          <p:cNvPr id="22542" name="Group 43"/>
          <p:cNvGrpSpPr>
            <a:grpSpLocks/>
          </p:cNvGrpSpPr>
          <p:nvPr/>
        </p:nvGrpSpPr>
        <p:grpSpPr bwMode="auto">
          <a:xfrm>
            <a:off x="7351712" y="4473575"/>
            <a:ext cx="2857500" cy="941388"/>
            <a:chOff x="3600" y="2736"/>
            <a:chExt cx="1920" cy="632"/>
          </a:xfrm>
        </p:grpSpPr>
        <p:sp>
          <p:nvSpPr>
            <p:cNvPr id="22544" name="Rectangle 30"/>
            <p:cNvSpPr>
              <a:spLocks noChangeArrowheads="1"/>
            </p:cNvSpPr>
            <p:nvPr/>
          </p:nvSpPr>
          <p:spPr bwMode="auto">
            <a:xfrm>
              <a:off x="3600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22545" name="Rectangle 31"/>
            <p:cNvSpPr>
              <a:spLocks noChangeArrowheads="1"/>
            </p:cNvSpPr>
            <p:nvPr/>
          </p:nvSpPr>
          <p:spPr bwMode="auto">
            <a:xfrm>
              <a:off x="3984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5</a:t>
              </a:r>
            </a:p>
          </p:txBody>
        </p:sp>
        <p:sp>
          <p:nvSpPr>
            <p:cNvPr id="22546" name="Rectangle 32"/>
            <p:cNvSpPr>
              <a:spLocks noChangeArrowheads="1"/>
            </p:cNvSpPr>
            <p:nvPr/>
          </p:nvSpPr>
          <p:spPr bwMode="auto">
            <a:xfrm>
              <a:off x="4368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6</a:t>
              </a:r>
            </a:p>
          </p:txBody>
        </p:sp>
        <p:sp>
          <p:nvSpPr>
            <p:cNvPr id="22547" name="Rectangle 33"/>
            <p:cNvSpPr>
              <a:spLocks noChangeArrowheads="1"/>
            </p:cNvSpPr>
            <p:nvPr/>
          </p:nvSpPr>
          <p:spPr bwMode="auto">
            <a:xfrm>
              <a:off x="4752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9</a:t>
              </a:r>
            </a:p>
          </p:txBody>
        </p:sp>
        <p:sp>
          <p:nvSpPr>
            <p:cNvPr id="22548" name="Rectangle 34"/>
            <p:cNvSpPr>
              <a:spLocks noChangeArrowheads="1"/>
            </p:cNvSpPr>
            <p:nvPr/>
          </p:nvSpPr>
          <p:spPr bwMode="auto">
            <a:xfrm>
              <a:off x="5136" y="2736"/>
              <a:ext cx="384" cy="38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7</a:t>
              </a:r>
            </a:p>
          </p:txBody>
        </p:sp>
        <p:sp>
          <p:nvSpPr>
            <p:cNvPr id="22549" name="Rectangle 37"/>
            <p:cNvSpPr>
              <a:spLocks noChangeArrowheads="1"/>
            </p:cNvSpPr>
            <p:nvPr/>
          </p:nvSpPr>
          <p:spPr bwMode="auto">
            <a:xfrm>
              <a:off x="3696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1</a:t>
              </a:r>
              <a:endParaRPr lang="en-US" sz="2400" dirty="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22550" name="Rectangle 38"/>
            <p:cNvSpPr>
              <a:spLocks noChangeArrowheads="1"/>
            </p:cNvSpPr>
            <p:nvPr/>
          </p:nvSpPr>
          <p:spPr bwMode="auto">
            <a:xfrm>
              <a:off x="4080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2</a:t>
              </a:r>
              <a:endParaRPr lang="en-US" sz="2400" dirty="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22551" name="Rectangle 39"/>
            <p:cNvSpPr>
              <a:spLocks noChangeArrowheads="1"/>
            </p:cNvSpPr>
            <p:nvPr/>
          </p:nvSpPr>
          <p:spPr bwMode="auto">
            <a:xfrm>
              <a:off x="4464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3</a:t>
              </a:r>
              <a:endParaRPr lang="en-US" sz="2400" dirty="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22552" name="Rectangle 40"/>
            <p:cNvSpPr>
              <a:spLocks noChangeArrowheads="1"/>
            </p:cNvSpPr>
            <p:nvPr/>
          </p:nvSpPr>
          <p:spPr bwMode="auto">
            <a:xfrm>
              <a:off x="4848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4</a:t>
              </a:r>
              <a:endParaRPr lang="en-US" sz="2400" dirty="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22553" name="Rectangle 41"/>
            <p:cNvSpPr>
              <a:spLocks noChangeArrowheads="1"/>
            </p:cNvSpPr>
            <p:nvPr/>
          </p:nvSpPr>
          <p:spPr bwMode="auto">
            <a:xfrm>
              <a:off x="5232" y="3120"/>
              <a:ext cx="185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5</a:t>
              </a:r>
              <a:endParaRPr lang="en-US" sz="2400" dirty="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22543" name="Date Placeholder 2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1646116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1229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15C7F38-0B90-5C40-89B3-BAC99B5C0B7A}" type="slidenum">
              <a:rPr lang="en-US" sz="1400">
                <a:solidFill>
                  <a:srgbClr val="40458C"/>
                </a:solidFill>
              </a:rPr>
              <a:pPr eaLnBrk="1" hangingPunct="1"/>
              <a:t>24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2012" y="304800"/>
            <a:ext cx="5029200" cy="1143000"/>
          </a:xfrm>
        </p:spPr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Insertion into a Heap</a:t>
            </a:r>
          </a:p>
        </p:txBody>
      </p:sp>
      <p:sp>
        <p:nvSpPr>
          <p:cNvPr id="1229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284412" y="1676400"/>
            <a:ext cx="3886200" cy="46482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Method </a:t>
            </a:r>
            <a:r>
              <a:rPr lang="en-US" sz="2400" dirty="0" err="1">
                <a:latin typeface="Tahoma" charset="0"/>
              </a:rPr>
              <a:t>insertItem</a:t>
            </a:r>
            <a:r>
              <a:rPr lang="en-US" sz="2400" dirty="0">
                <a:latin typeface="Tahoma" charset="0"/>
              </a:rPr>
              <a:t> of the priority queue ADT corresponds to the insertion of a key </a:t>
            </a:r>
            <a:r>
              <a:rPr lang="en-US" sz="2400" b="1" i="1" dirty="0">
                <a:latin typeface="Times New Roman" charset="0"/>
              </a:rPr>
              <a:t>k</a:t>
            </a:r>
            <a:r>
              <a:rPr lang="en-US" sz="2400" dirty="0">
                <a:latin typeface="Tahoma" charset="0"/>
              </a:rPr>
              <a:t> into the heap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The insertion algorithm consists of three steps</a:t>
            </a:r>
          </a:p>
          <a:p>
            <a:pPr lvl="1" eaLnBrk="1" hangingPunct="1"/>
            <a:r>
              <a:rPr lang="en-US" sz="2000" dirty="0">
                <a:latin typeface="Tahoma" charset="0"/>
              </a:rPr>
              <a:t>Find the insertion node </a:t>
            </a:r>
            <a:r>
              <a:rPr lang="en-US" sz="2000" b="1" i="1" dirty="0">
                <a:latin typeface="Times New Roman" charset="0"/>
              </a:rPr>
              <a:t>z</a:t>
            </a:r>
            <a:r>
              <a:rPr lang="en-US" sz="2000" dirty="0">
                <a:latin typeface="Tahoma" charset="0"/>
              </a:rPr>
              <a:t> (the new last node)</a:t>
            </a:r>
          </a:p>
          <a:p>
            <a:pPr lvl="1" eaLnBrk="1" hangingPunct="1"/>
            <a:r>
              <a:rPr lang="en-US" sz="2000" dirty="0">
                <a:latin typeface="Tahoma" charset="0"/>
              </a:rPr>
              <a:t>Store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 at </a:t>
            </a:r>
            <a:r>
              <a:rPr lang="en-US" sz="2000" b="1" i="1" dirty="0">
                <a:latin typeface="Times New Roman" charset="0"/>
              </a:rPr>
              <a:t>z</a:t>
            </a:r>
            <a:endParaRPr lang="en-US" sz="2000" dirty="0">
              <a:latin typeface="Tahoma" charset="0"/>
            </a:endParaRPr>
          </a:p>
          <a:p>
            <a:pPr lvl="1" eaLnBrk="1" hangingPunct="1"/>
            <a:r>
              <a:rPr lang="en-US" sz="2000" dirty="0">
                <a:latin typeface="Tahoma" charset="0"/>
              </a:rPr>
              <a:t>Restore the heap-order property (discussed next)</a:t>
            </a:r>
          </a:p>
        </p:txBody>
      </p:sp>
      <p:sp>
        <p:nvSpPr>
          <p:cNvPr id="12294" name="Oval 5"/>
          <p:cNvSpPr>
            <a:spLocks noChangeArrowheads="1"/>
          </p:cNvSpPr>
          <p:nvPr/>
        </p:nvSpPr>
        <p:spPr bwMode="auto">
          <a:xfrm>
            <a:off x="8112126" y="1752600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</a:t>
            </a:r>
          </a:p>
        </p:txBody>
      </p:sp>
      <p:sp>
        <p:nvSpPr>
          <p:cNvPr id="12295" name="Oval 6"/>
          <p:cNvSpPr>
            <a:spLocks noChangeArrowheads="1"/>
          </p:cNvSpPr>
          <p:nvPr/>
        </p:nvSpPr>
        <p:spPr bwMode="auto">
          <a:xfrm>
            <a:off x="8923337" y="2263776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12296" name="Oval 7"/>
          <p:cNvSpPr>
            <a:spLocks noChangeArrowheads="1"/>
          </p:cNvSpPr>
          <p:nvPr/>
        </p:nvSpPr>
        <p:spPr bwMode="auto">
          <a:xfrm>
            <a:off x="7159626" y="2263776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12297" name="Oval 8"/>
          <p:cNvSpPr>
            <a:spLocks noChangeArrowheads="1"/>
          </p:cNvSpPr>
          <p:nvPr/>
        </p:nvSpPr>
        <p:spPr bwMode="auto">
          <a:xfrm>
            <a:off x="7747001" y="2774951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sp>
        <p:nvSpPr>
          <p:cNvPr id="12298" name="Rectangle 11"/>
          <p:cNvSpPr>
            <a:spLocks noChangeAspect="1" noChangeArrowheads="1"/>
          </p:cNvSpPr>
          <p:nvPr/>
        </p:nvSpPr>
        <p:spPr bwMode="auto">
          <a:xfrm>
            <a:off x="8674101" y="2774951"/>
            <a:ext cx="230187" cy="2317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0458C"/>
              </a:solidFill>
              <a:ea typeface="ＭＳ Ｐゴシック" charset="0"/>
            </a:endParaRPr>
          </a:p>
        </p:txBody>
      </p:sp>
      <p:cxnSp>
        <p:nvCxnSpPr>
          <p:cNvPr id="12299" name="AutoShape 13"/>
          <p:cNvCxnSpPr>
            <a:cxnSpLocks noChangeShapeType="1"/>
            <a:stCxn id="12294" idx="3"/>
            <a:endCxn id="12296" idx="7"/>
          </p:cNvCxnSpPr>
          <p:nvPr/>
        </p:nvCxnSpPr>
        <p:spPr bwMode="auto">
          <a:xfrm flipH="1">
            <a:off x="7432676" y="2033589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00" name="AutoShape 14"/>
          <p:cNvCxnSpPr>
            <a:cxnSpLocks noChangeShapeType="1"/>
            <a:stCxn id="12295" idx="1"/>
            <a:endCxn id="12294" idx="5"/>
          </p:cNvCxnSpPr>
          <p:nvPr/>
        </p:nvCxnSpPr>
        <p:spPr bwMode="auto">
          <a:xfrm flipH="1" flipV="1">
            <a:off x="8385175" y="2033589"/>
            <a:ext cx="58420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01" name="AutoShape 16"/>
          <p:cNvCxnSpPr>
            <a:cxnSpLocks noChangeShapeType="1"/>
            <a:stCxn id="12298" idx="0"/>
            <a:endCxn id="12295" idx="3"/>
          </p:cNvCxnSpPr>
          <p:nvPr/>
        </p:nvCxnSpPr>
        <p:spPr bwMode="auto">
          <a:xfrm flipV="1">
            <a:off x="8789987" y="2544763"/>
            <a:ext cx="179388" cy="2222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02" name="AutoShape 19"/>
          <p:cNvCxnSpPr>
            <a:cxnSpLocks noChangeShapeType="1"/>
            <a:stCxn id="12304" idx="7"/>
            <a:endCxn id="12296" idx="3"/>
          </p:cNvCxnSpPr>
          <p:nvPr/>
        </p:nvCxnSpPr>
        <p:spPr bwMode="auto">
          <a:xfrm flipV="1">
            <a:off x="6845300" y="2544764"/>
            <a:ext cx="360362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03" name="AutoShape 20"/>
          <p:cNvCxnSpPr>
            <a:cxnSpLocks noChangeShapeType="1"/>
            <a:stCxn id="12297" idx="1"/>
            <a:endCxn id="12296" idx="5"/>
          </p:cNvCxnSpPr>
          <p:nvPr/>
        </p:nvCxnSpPr>
        <p:spPr bwMode="auto">
          <a:xfrm flipH="1" flipV="1">
            <a:off x="7432675" y="2544764"/>
            <a:ext cx="36195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304" name="Oval 21"/>
          <p:cNvSpPr>
            <a:spLocks noChangeArrowheads="1"/>
          </p:cNvSpPr>
          <p:nvPr/>
        </p:nvSpPr>
        <p:spPr bwMode="auto">
          <a:xfrm>
            <a:off x="6572251" y="2774951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sp>
        <p:nvSpPr>
          <p:cNvPr id="12305" name="Freeform 26"/>
          <p:cNvSpPr>
            <a:spLocks/>
          </p:cNvSpPr>
          <p:nvPr/>
        </p:nvSpPr>
        <p:spPr bwMode="auto">
          <a:xfrm>
            <a:off x="8799513" y="3048000"/>
            <a:ext cx="600075" cy="457200"/>
          </a:xfrm>
          <a:custGeom>
            <a:avLst/>
            <a:gdLst>
              <a:gd name="T0" fmla="*/ 378 w 378"/>
              <a:gd name="T1" fmla="*/ 288 h 288"/>
              <a:gd name="T2" fmla="*/ 306 w 378"/>
              <a:gd name="T3" fmla="*/ 192 h 288"/>
              <a:gd name="T4" fmla="*/ 96 w 378"/>
              <a:gd name="T5" fmla="*/ 186 h 288"/>
              <a:gd name="T6" fmla="*/ 0 w 378"/>
              <a:gd name="T7" fmla="*/ 0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378"/>
              <a:gd name="T13" fmla="*/ 0 h 288"/>
              <a:gd name="T14" fmla="*/ 378 w 378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8" h="288">
                <a:moveTo>
                  <a:pt x="378" y="288"/>
                </a:moveTo>
                <a:cubicBezTo>
                  <a:pt x="366" y="272"/>
                  <a:pt x="353" y="209"/>
                  <a:pt x="306" y="192"/>
                </a:cubicBezTo>
                <a:cubicBezTo>
                  <a:pt x="259" y="175"/>
                  <a:pt x="147" y="218"/>
                  <a:pt x="96" y="186"/>
                </a:cubicBezTo>
                <a:cubicBezTo>
                  <a:pt x="45" y="154"/>
                  <a:pt x="20" y="39"/>
                  <a:pt x="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2306" name="Text Box 27"/>
          <p:cNvSpPr txBox="1">
            <a:spLocks noChangeArrowheads="1"/>
          </p:cNvSpPr>
          <p:nvPr/>
        </p:nvSpPr>
        <p:spPr bwMode="auto">
          <a:xfrm>
            <a:off x="8507412" y="3429001"/>
            <a:ext cx="1778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</a:rPr>
              <a:t>insertion node</a:t>
            </a:r>
          </a:p>
        </p:txBody>
      </p:sp>
      <p:sp>
        <p:nvSpPr>
          <p:cNvPr id="12307" name="Oval 30"/>
          <p:cNvSpPr>
            <a:spLocks noChangeArrowheads="1"/>
          </p:cNvSpPr>
          <p:nvPr/>
        </p:nvSpPr>
        <p:spPr bwMode="auto">
          <a:xfrm>
            <a:off x="8112126" y="3962400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</a:t>
            </a:r>
          </a:p>
        </p:txBody>
      </p:sp>
      <p:sp>
        <p:nvSpPr>
          <p:cNvPr id="12308" name="Oval 31"/>
          <p:cNvSpPr>
            <a:spLocks noChangeArrowheads="1"/>
          </p:cNvSpPr>
          <p:nvPr/>
        </p:nvSpPr>
        <p:spPr bwMode="auto">
          <a:xfrm>
            <a:off x="9523412" y="4473576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12309" name="Oval 32"/>
          <p:cNvSpPr>
            <a:spLocks noChangeArrowheads="1"/>
          </p:cNvSpPr>
          <p:nvPr/>
        </p:nvSpPr>
        <p:spPr bwMode="auto">
          <a:xfrm>
            <a:off x="7159626" y="4473576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12310" name="Oval 33"/>
          <p:cNvSpPr>
            <a:spLocks noChangeArrowheads="1"/>
          </p:cNvSpPr>
          <p:nvPr/>
        </p:nvSpPr>
        <p:spPr bwMode="auto">
          <a:xfrm>
            <a:off x="7747001" y="4968876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cxnSp>
        <p:nvCxnSpPr>
          <p:cNvPr id="12311" name="AutoShape 38"/>
          <p:cNvCxnSpPr>
            <a:cxnSpLocks noChangeShapeType="1"/>
            <a:stCxn id="12307" idx="3"/>
            <a:endCxn id="12309" idx="7"/>
          </p:cNvCxnSpPr>
          <p:nvPr/>
        </p:nvCxnSpPr>
        <p:spPr bwMode="auto">
          <a:xfrm flipH="1">
            <a:off x="7432676" y="4243389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12" name="AutoShape 39"/>
          <p:cNvCxnSpPr>
            <a:cxnSpLocks noChangeShapeType="1"/>
            <a:stCxn id="12308" idx="1"/>
            <a:endCxn id="12307" idx="5"/>
          </p:cNvCxnSpPr>
          <p:nvPr/>
        </p:nvCxnSpPr>
        <p:spPr bwMode="auto">
          <a:xfrm flipH="1" flipV="1">
            <a:off x="8385176" y="4244975"/>
            <a:ext cx="1184275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13" name="AutoShape 41"/>
          <p:cNvCxnSpPr>
            <a:cxnSpLocks noChangeShapeType="1"/>
            <a:stCxn id="12317" idx="7"/>
            <a:endCxn id="12308" idx="3"/>
          </p:cNvCxnSpPr>
          <p:nvPr/>
        </p:nvCxnSpPr>
        <p:spPr bwMode="auto">
          <a:xfrm flipV="1">
            <a:off x="9302750" y="4756150"/>
            <a:ext cx="266700" cy="2413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14" name="AutoShape 44"/>
          <p:cNvCxnSpPr>
            <a:cxnSpLocks noChangeShapeType="1"/>
            <a:stCxn id="12316" idx="7"/>
            <a:endCxn id="12309" idx="3"/>
          </p:cNvCxnSpPr>
          <p:nvPr/>
        </p:nvCxnSpPr>
        <p:spPr bwMode="auto">
          <a:xfrm flipV="1">
            <a:off x="6845300" y="4756151"/>
            <a:ext cx="360362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315" name="AutoShape 45"/>
          <p:cNvCxnSpPr>
            <a:cxnSpLocks noChangeShapeType="1"/>
            <a:stCxn id="12310" idx="1"/>
            <a:endCxn id="12309" idx="5"/>
          </p:cNvCxnSpPr>
          <p:nvPr/>
        </p:nvCxnSpPr>
        <p:spPr bwMode="auto">
          <a:xfrm flipH="1" flipV="1">
            <a:off x="7432675" y="4756151"/>
            <a:ext cx="36195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316" name="Oval 46"/>
          <p:cNvSpPr>
            <a:spLocks noChangeArrowheads="1"/>
          </p:cNvSpPr>
          <p:nvPr/>
        </p:nvSpPr>
        <p:spPr bwMode="auto">
          <a:xfrm>
            <a:off x="6572251" y="4968876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sp>
        <p:nvSpPr>
          <p:cNvPr id="12317" name="Oval 51"/>
          <p:cNvSpPr>
            <a:spLocks noChangeArrowheads="1"/>
          </p:cNvSpPr>
          <p:nvPr/>
        </p:nvSpPr>
        <p:spPr bwMode="auto">
          <a:xfrm>
            <a:off x="9029701" y="4968876"/>
            <a:ext cx="320675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1</a:t>
            </a:r>
          </a:p>
        </p:txBody>
      </p:sp>
      <p:sp>
        <p:nvSpPr>
          <p:cNvPr id="12318" name="Text Box 57"/>
          <p:cNvSpPr txBox="1">
            <a:spLocks noChangeArrowheads="1"/>
          </p:cNvSpPr>
          <p:nvPr/>
        </p:nvSpPr>
        <p:spPr bwMode="auto">
          <a:xfrm>
            <a:off x="8458200" y="2327275"/>
            <a:ext cx="303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40458C"/>
                </a:solidFill>
                <a:latin typeface="Times New Roman" charset="0"/>
              </a:rPr>
              <a:t>z</a:t>
            </a:r>
          </a:p>
        </p:txBody>
      </p:sp>
      <p:sp>
        <p:nvSpPr>
          <p:cNvPr id="12319" name="Text Box 58"/>
          <p:cNvSpPr txBox="1">
            <a:spLocks noChangeArrowheads="1"/>
          </p:cNvSpPr>
          <p:nvPr/>
        </p:nvSpPr>
        <p:spPr bwMode="auto">
          <a:xfrm>
            <a:off x="8763000" y="4724400"/>
            <a:ext cx="303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40458C"/>
                </a:solidFill>
                <a:latin typeface="Times New Roman" charset="0"/>
              </a:rPr>
              <a:t>z</a:t>
            </a:r>
          </a:p>
        </p:txBody>
      </p:sp>
      <p:sp>
        <p:nvSpPr>
          <p:cNvPr id="12320" name="Date Placeholder 3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2115913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133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5EF0A6D-586C-3540-AE58-109209DC0787}" type="slidenum">
              <a:rPr lang="en-US" sz="1400">
                <a:solidFill>
                  <a:srgbClr val="40458C"/>
                </a:solidFill>
              </a:rPr>
              <a:pPr eaLnBrk="1" hangingPunct="1"/>
              <a:t>25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Upheap</a:t>
            </a:r>
          </a:p>
        </p:txBody>
      </p:sp>
      <p:sp>
        <p:nvSpPr>
          <p:cNvPr id="1331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8212" y="1600200"/>
            <a:ext cx="8077200" cy="2438400"/>
          </a:xfrm>
        </p:spPr>
        <p:txBody>
          <a:bodyPr/>
          <a:lstStyle/>
          <a:p>
            <a:pPr eaLnBrk="1" hangingPunct="1"/>
            <a:r>
              <a:rPr lang="en-US" sz="2000">
                <a:latin typeface="Tahoma" charset="0"/>
              </a:rPr>
              <a:t>After the insertion of a new key </a:t>
            </a:r>
            <a:r>
              <a:rPr lang="en-US" sz="2000" b="1" i="1">
                <a:latin typeface="Times New Roman" charset="0"/>
              </a:rPr>
              <a:t>k</a:t>
            </a:r>
            <a:r>
              <a:rPr lang="en-US" sz="2000">
                <a:latin typeface="Tahoma" charset="0"/>
              </a:rPr>
              <a:t>, the heap-order property may be violated</a:t>
            </a:r>
          </a:p>
          <a:p>
            <a:pPr eaLnBrk="1" hangingPunct="1"/>
            <a:r>
              <a:rPr lang="en-US" sz="2000">
                <a:latin typeface="Tahoma" charset="0"/>
              </a:rPr>
              <a:t>Algorithm upheap restores the heap-order property by swapping </a:t>
            </a:r>
            <a:r>
              <a:rPr lang="en-US" sz="2000" b="1" i="1">
                <a:latin typeface="Times New Roman" charset="0"/>
              </a:rPr>
              <a:t>k</a:t>
            </a:r>
            <a:r>
              <a:rPr lang="en-US" sz="2000">
                <a:latin typeface="Tahoma" charset="0"/>
              </a:rPr>
              <a:t> along an upward path from the insertion node</a:t>
            </a:r>
          </a:p>
          <a:p>
            <a:pPr eaLnBrk="1" hangingPunct="1"/>
            <a:r>
              <a:rPr lang="en-US" sz="2000">
                <a:latin typeface="Tahoma" charset="0"/>
              </a:rPr>
              <a:t>Upheap terminates when the key </a:t>
            </a:r>
            <a:r>
              <a:rPr lang="en-US" sz="2000" b="1" i="1">
                <a:latin typeface="Times New Roman" charset="0"/>
              </a:rPr>
              <a:t>k</a:t>
            </a:r>
            <a:r>
              <a:rPr lang="en-US" sz="2000">
                <a:latin typeface="Tahoma" charset="0"/>
              </a:rPr>
              <a:t> reaches the root or a node whose parent has a key smaller than or equal to </a:t>
            </a:r>
            <a:r>
              <a:rPr lang="en-US" sz="2000" b="1" i="1">
                <a:latin typeface="Times New Roman" charset="0"/>
              </a:rPr>
              <a:t>k</a:t>
            </a:r>
            <a:r>
              <a:rPr lang="en-US" sz="2000">
                <a:latin typeface="Tahoma" charset="0"/>
              </a:rPr>
              <a:t> </a:t>
            </a:r>
          </a:p>
          <a:p>
            <a:pPr eaLnBrk="1" hangingPunct="1"/>
            <a:r>
              <a:rPr lang="en-US" sz="2000">
                <a:latin typeface="Tahoma" charset="0"/>
              </a:rPr>
              <a:t>Since a heap has height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(log 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</a:t>
            </a:r>
            <a:r>
              <a:rPr lang="en-US" sz="2000">
                <a:latin typeface="Tahoma" charset="0"/>
              </a:rPr>
              <a:t>, upheap runs in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(log 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</a:t>
            </a:r>
            <a:r>
              <a:rPr lang="en-US" sz="2000">
                <a:latin typeface="Tahoma" charset="0"/>
              </a:rPr>
              <a:t> time</a:t>
            </a:r>
          </a:p>
        </p:txBody>
      </p:sp>
      <p:sp>
        <p:nvSpPr>
          <p:cNvPr id="13318" name="Oval 4"/>
          <p:cNvSpPr>
            <a:spLocks noChangeArrowheads="1"/>
          </p:cNvSpPr>
          <p:nvPr/>
        </p:nvSpPr>
        <p:spPr bwMode="auto">
          <a:xfrm>
            <a:off x="4030663" y="4359275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</a:t>
            </a:r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5441951" y="4870451"/>
            <a:ext cx="319087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1</a:t>
            </a:r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3078162" y="4870451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13321" name="Oval 7"/>
          <p:cNvSpPr>
            <a:spLocks noChangeArrowheads="1"/>
          </p:cNvSpPr>
          <p:nvPr/>
        </p:nvSpPr>
        <p:spPr bwMode="auto">
          <a:xfrm>
            <a:off x="3665538" y="5365751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cxnSp>
        <p:nvCxnSpPr>
          <p:cNvPr id="13322" name="AutoShape 11"/>
          <p:cNvCxnSpPr>
            <a:cxnSpLocks noChangeShapeType="1"/>
            <a:stCxn id="13318" idx="3"/>
            <a:endCxn id="13320" idx="7"/>
          </p:cNvCxnSpPr>
          <p:nvPr/>
        </p:nvCxnSpPr>
        <p:spPr bwMode="auto">
          <a:xfrm flipH="1">
            <a:off x="3351213" y="4640264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23" name="AutoShape 12"/>
          <p:cNvCxnSpPr>
            <a:cxnSpLocks noChangeShapeType="1"/>
            <a:stCxn id="13319" idx="1"/>
            <a:endCxn id="13318" idx="5"/>
          </p:cNvCxnSpPr>
          <p:nvPr/>
        </p:nvCxnSpPr>
        <p:spPr bwMode="auto">
          <a:xfrm flipH="1" flipV="1">
            <a:off x="4303713" y="4641851"/>
            <a:ext cx="11842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24" name="AutoShape 14"/>
          <p:cNvCxnSpPr>
            <a:cxnSpLocks noChangeShapeType="1"/>
            <a:stCxn id="13328" idx="7"/>
            <a:endCxn id="13319" idx="3"/>
          </p:cNvCxnSpPr>
          <p:nvPr/>
        </p:nvCxnSpPr>
        <p:spPr bwMode="auto">
          <a:xfrm flipV="1">
            <a:off x="5221287" y="5162551"/>
            <a:ext cx="266700" cy="231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25" name="AutoShape 17"/>
          <p:cNvCxnSpPr>
            <a:cxnSpLocks noChangeShapeType="1"/>
            <a:stCxn id="13327" idx="7"/>
            <a:endCxn id="13320" idx="3"/>
          </p:cNvCxnSpPr>
          <p:nvPr/>
        </p:nvCxnSpPr>
        <p:spPr bwMode="auto">
          <a:xfrm flipV="1">
            <a:off x="2763838" y="5153026"/>
            <a:ext cx="360363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26" name="AutoShape 18"/>
          <p:cNvCxnSpPr>
            <a:cxnSpLocks noChangeShapeType="1"/>
            <a:stCxn id="13321" idx="1"/>
            <a:endCxn id="13320" idx="5"/>
          </p:cNvCxnSpPr>
          <p:nvPr/>
        </p:nvCxnSpPr>
        <p:spPr bwMode="auto">
          <a:xfrm flipH="1" flipV="1">
            <a:off x="3351212" y="5153026"/>
            <a:ext cx="36195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2490787" y="5365751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sp>
        <p:nvSpPr>
          <p:cNvPr id="13328" name="Oval 24"/>
          <p:cNvSpPr>
            <a:spLocks noChangeArrowheads="1"/>
          </p:cNvSpPr>
          <p:nvPr/>
        </p:nvSpPr>
        <p:spPr bwMode="auto">
          <a:xfrm>
            <a:off x="4948238" y="5365751"/>
            <a:ext cx="320675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13329" name="Text Box 29"/>
          <p:cNvSpPr txBox="1">
            <a:spLocks noChangeArrowheads="1"/>
          </p:cNvSpPr>
          <p:nvPr/>
        </p:nvSpPr>
        <p:spPr bwMode="auto">
          <a:xfrm>
            <a:off x="4681538" y="5121275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40458C"/>
                </a:solidFill>
                <a:latin typeface="Times New Roman" charset="0"/>
              </a:rPr>
              <a:t>z</a:t>
            </a:r>
          </a:p>
        </p:txBody>
      </p:sp>
      <p:sp>
        <p:nvSpPr>
          <p:cNvPr id="13330" name="Oval 30"/>
          <p:cNvSpPr>
            <a:spLocks noChangeArrowheads="1"/>
          </p:cNvSpPr>
          <p:nvPr/>
        </p:nvSpPr>
        <p:spPr bwMode="auto">
          <a:xfrm>
            <a:off x="8228013" y="4359275"/>
            <a:ext cx="320675" cy="3190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1</a:t>
            </a:r>
          </a:p>
        </p:txBody>
      </p:sp>
      <p:sp>
        <p:nvSpPr>
          <p:cNvPr id="13331" name="Oval 31"/>
          <p:cNvSpPr>
            <a:spLocks noChangeArrowheads="1"/>
          </p:cNvSpPr>
          <p:nvPr/>
        </p:nvSpPr>
        <p:spPr bwMode="auto">
          <a:xfrm>
            <a:off x="9639301" y="4870451"/>
            <a:ext cx="319087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</a:t>
            </a:r>
          </a:p>
        </p:txBody>
      </p:sp>
      <p:sp>
        <p:nvSpPr>
          <p:cNvPr id="13332" name="Oval 32"/>
          <p:cNvSpPr>
            <a:spLocks noChangeArrowheads="1"/>
          </p:cNvSpPr>
          <p:nvPr/>
        </p:nvSpPr>
        <p:spPr bwMode="auto">
          <a:xfrm>
            <a:off x="7275512" y="4870451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13333" name="Oval 33"/>
          <p:cNvSpPr>
            <a:spLocks noChangeArrowheads="1"/>
          </p:cNvSpPr>
          <p:nvPr/>
        </p:nvSpPr>
        <p:spPr bwMode="auto">
          <a:xfrm>
            <a:off x="7862888" y="5365751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cxnSp>
        <p:nvCxnSpPr>
          <p:cNvPr id="13334" name="AutoShape 37"/>
          <p:cNvCxnSpPr>
            <a:cxnSpLocks noChangeShapeType="1"/>
            <a:stCxn id="13330" idx="3"/>
            <a:endCxn id="13332" idx="7"/>
          </p:cNvCxnSpPr>
          <p:nvPr/>
        </p:nvCxnSpPr>
        <p:spPr bwMode="auto">
          <a:xfrm flipH="1">
            <a:off x="7548563" y="4651376"/>
            <a:ext cx="7270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35" name="AutoShape 38"/>
          <p:cNvCxnSpPr>
            <a:cxnSpLocks noChangeShapeType="1"/>
            <a:stCxn id="13331" idx="1"/>
            <a:endCxn id="13330" idx="5"/>
          </p:cNvCxnSpPr>
          <p:nvPr/>
        </p:nvCxnSpPr>
        <p:spPr bwMode="auto">
          <a:xfrm flipH="1" flipV="1">
            <a:off x="8501063" y="4651375"/>
            <a:ext cx="1184275" cy="2476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36" name="AutoShape 40"/>
          <p:cNvCxnSpPr>
            <a:cxnSpLocks noChangeShapeType="1"/>
            <a:stCxn id="13340" idx="7"/>
            <a:endCxn id="13331" idx="3"/>
          </p:cNvCxnSpPr>
          <p:nvPr/>
        </p:nvCxnSpPr>
        <p:spPr bwMode="auto">
          <a:xfrm flipV="1">
            <a:off x="9418637" y="5162551"/>
            <a:ext cx="266700" cy="231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37" name="AutoShape 43"/>
          <p:cNvCxnSpPr>
            <a:cxnSpLocks noChangeShapeType="1"/>
            <a:stCxn id="13339" idx="7"/>
            <a:endCxn id="13332" idx="3"/>
          </p:cNvCxnSpPr>
          <p:nvPr/>
        </p:nvCxnSpPr>
        <p:spPr bwMode="auto">
          <a:xfrm flipV="1">
            <a:off x="6961188" y="5153026"/>
            <a:ext cx="360363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38" name="AutoShape 44"/>
          <p:cNvCxnSpPr>
            <a:cxnSpLocks noChangeShapeType="1"/>
            <a:stCxn id="13333" idx="1"/>
            <a:endCxn id="13332" idx="5"/>
          </p:cNvCxnSpPr>
          <p:nvPr/>
        </p:nvCxnSpPr>
        <p:spPr bwMode="auto">
          <a:xfrm flipH="1" flipV="1">
            <a:off x="7548562" y="5153026"/>
            <a:ext cx="36195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339" name="Oval 45"/>
          <p:cNvSpPr>
            <a:spLocks noChangeArrowheads="1"/>
          </p:cNvSpPr>
          <p:nvPr/>
        </p:nvSpPr>
        <p:spPr bwMode="auto">
          <a:xfrm>
            <a:off x="6688137" y="5365751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sp>
        <p:nvSpPr>
          <p:cNvPr id="13340" name="Oval 50"/>
          <p:cNvSpPr>
            <a:spLocks noChangeArrowheads="1"/>
          </p:cNvSpPr>
          <p:nvPr/>
        </p:nvSpPr>
        <p:spPr bwMode="auto">
          <a:xfrm>
            <a:off x="9145588" y="5365751"/>
            <a:ext cx="320675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13341" name="Text Box 55"/>
          <p:cNvSpPr txBox="1">
            <a:spLocks noChangeArrowheads="1"/>
          </p:cNvSpPr>
          <p:nvPr/>
        </p:nvSpPr>
        <p:spPr bwMode="auto">
          <a:xfrm>
            <a:off x="8878888" y="5121275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40458C"/>
                </a:solidFill>
                <a:latin typeface="Times New Roman" charset="0"/>
              </a:rPr>
              <a:t>z</a:t>
            </a:r>
          </a:p>
        </p:txBody>
      </p:sp>
      <p:cxnSp>
        <p:nvCxnSpPr>
          <p:cNvPr id="13342" name="AutoShape 58"/>
          <p:cNvCxnSpPr>
            <a:cxnSpLocks noChangeShapeType="1"/>
            <a:stCxn id="13331" idx="0"/>
            <a:endCxn id="13330" idx="7"/>
          </p:cNvCxnSpPr>
          <p:nvPr/>
        </p:nvCxnSpPr>
        <p:spPr bwMode="auto">
          <a:xfrm rot="5400000" flipH="1">
            <a:off x="8917782" y="3969545"/>
            <a:ext cx="465137" cy="1298575"/>
          </a:xfrm>
          <a:prstGeom prst="curvedConnector3">
            <a:avLst>
              <a:gd name="adj1" fmla="val 125597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43" name="AutoShape 59"/>
          <p:cNvCxnSpPr>
            <a:cxnSpLocks noChangeShapeType="1"/>
            <a:stCxn id="13331" idx="2"/>
            <a:endCxn id="13340" idx="1"/>
          </p:cNvCxnSpPr>
          <p:nvPr/>
        </p:nvCxnSpPr>
        <p:spPr bwMode="auto">
          <a:xfrm rot="10800000" flipV="1">
            <a:off x="9193212" y="5030789"/>
            <a:ext cx="427038" cy="363537"/>
          </a:xfrm>
          <a:prstGeom prst="curvedConnector2">
            <a:avLst/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44" name="AutoShape 60"/>
          <p:cNvCxnSpPr>
            <a:cxnSpLocks noChangeShapeType="1"/>
            <a:stCxn id="13319" idx="2"/>
            <a:endCxn id="13328" idx="0"/>
          </p:cNvCxnSpPr>
          <p:nvPr/>
        </p:nvCxnSpPr>
        <p:spPr bwMode="auto">
          <a:xfrm rot="10800000" flipV="1">
            <a:off x="5108576" y="5030788"/>
            <a:ext cx="314325" cy="315912"/>
          </a:xfrm>
          <a:prstGeom prst="curvedConnector2">
            <a:avLst/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345" name="Date Placeholder 3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62390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Pseudo-Code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an array-based heap implementation.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DFAA5-40DE-F04E-B4D0-4E1214B18BD6}" type="slidenum">
              <a:rPr lang="en-US" smtClean="0">
                <a:solidFill>
                  <a:srgbClr val="40458C"/>
                </a:solidFill>
              </a:rPr>
              <a:pPr/>
              <a:t>26</a:t>
            </a:fld>
            <a:endParaRPr lang="en-US">
              <a:solidFill>
                <a:srgbClr val="40458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12" y="3124201"/>
            <a:ext cx="6934200" cy="25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90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2CFF4A9-D6CE-F44A-B392-C6F40B9F64CA}" type="slidenum">
              <a:rPr lang="en-US" sz="1400">
                <a:solidFill>
                  <a:srgbClr val="40458C"/>
                </a:solidFill>
              </a:rPr>
              <a:pPr eaLnBrk="1" hangingPunct="1"/>
              <a:t>27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Tahoma" charset="0"/>
              </a:rPr>
              <a:t>Removal from a Heap</a:t>
            </a:r>
          </a:p>
        </p:txBody>
      </p:sp>
      <p:sp>
        <p:nvSpPr>
          <p:cNvPr id="1434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8212" y="1600200"/>
            <a:ext cx="3886200" cy="45720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Method </a:t>
            </a:r>
            <a:r>
              <a:rPr lang="en-US" sz="2400" dirty="0" err="1">
                <a:solidFill>
                  <a:srgbClr val="C00000"/>
                </a:solidFill>
                <a:latin typeface="Tahoma" charset="0"/>
              </a:rPr>
              <a:t>removeMin</a:t>
            </a:r>
            <a:r>
              <a:rPr lang="en-US" sz="2400" dirty="0">
                <a:latin typeface="Tahoma" charset="0"/>
              </a:rPr>
              <a:t> of the priority queue ADT corresponds to the removal of the root key from the heap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The removal algorithm consists of three steps</a:t>
            </a:r>
          </a:p>
          <a:p>
            <a:pPr lvl="1" eaLnBrk="1" hangingPunct="1"/>
            <a:r>
              <a:rPr lang="en-US" sz="2000" dirty="0">
                <a:latin typeface="Tahoma" charset="0"/>
              </a:rPr>
              <a:t>Replace the root key with the key of the last node </a:t>
            </a:r>
            <a:r>
              <a:rPr lang="en-US" sz="2000" b="1" i="1" dirty="0">
                <a:latin typeface="Times New Roman" charset="0"/>
              </a:rPr>
              <a:t>w</a:t>
            </a:r>
            <a:endParaRPr lang="en-US" sz="2000" dirty="0">
              <a:latin typeface="Tahoma" charset="0"/>
            </a:endParaRPr>
          </a:p>
          <a:p>
            <a:pPr lvl="1" eaLnBrk="1" hangingPunct="1"/>
            <a:r>
              <a:rPr lang="en-US" sz="2000" dirty="0">
                <a:latin typeface="Tahoma" charset="0"/>
              </a:rPr>
              <a:t>Remove </a:t>
            </a:r>
            <a:r>
              <a:rPr lang="en-US" sz="2000" b="1" i="1" dirty="0">
                <a:latin typeface="Times New Roman" charset="0"/>
              </a:rPr>
              <a:t>w</a:t>
            </a:r>
            <a:r>
              <a:rPr lang="en-US" sz="2000" dirty="0">
                <a:latin typeface="Tahoma" charset="0"/>
              </a:rPr>
              <a:t> </a:t>
            </a:r>
          </a:p>
          <a:p>
            <a:pPr lvl="1" eaLnBrk="1" hangingPunct="1"/>
            <a:r>
              <a:rPr lang="en-US" sz="2000" dirty="0">
                <a:latin typeface="Tahoma" charset="0"/>
              </a:rPr>
              <a:t>Restore the heap-order property (discussed next)</a:t>
            </a:r>
          </a:p>
        </p:txBody>
      </p:sp>
      <p:sp>
        <p:nvSpPr>
          <p:cNvPr id="14342" name="Oval 5"/>
          <p:cNvSpPr>
            <a:spLocks noChangeArrowheads="1"/>
          </p:cNvSpPr>
          <p:nvPr/>
        </p:nvSpPr>
        <p:spPr bwMode="auto">
          <a:xfrm>
            <a:off x="8112126" y="1752600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</a:t>
            </a:r>
          </a:p>
        </p:txBody>
      </p:sp>
      <p:sp>
        <p:nvSpPr>
          <p:cNvPr id="14343" name="Oval 6"/>
          <p:cNvSpPr>
            <a:spLocks noChangeArrowheads="1"/>
          </p:cNvSpPr>
          <p:nvPr/>
        </p:nvSpPr>
        <p:spPr bwMode="auto">
          <a:xfrm>
            <a:off x="8923337" y="2263776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7159626" y="2263776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14345" name="Oval 8"/>
          <p:cNvSpPr>
            <a:spLocks noChangeArrowheads="1"/>
          </p:cNvSpPr>
          <p:nvPr/>
        </p:nvSpPr>
        <p:spPr bwMode="auto">
          <a:xfrm>
            <a:off x="7747001" y="2774951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cxnSp>
        <p:nvCxnSpPr>
          <p:cNvPr id="14346" name="AutoShape 13"/>
          <p:cNvCxnSpPr>
            <a:cxnSpLocks noChangeShapeType="1"/>
            <a:stCxn id="14342" idx="3"/>
            <a:endCxn id="14344" idx="7"/>
          </p:cNvCxnSpPr>
          <p:nvPr/>
        </p:nvCxnSpPr>
        <p:spPr bwMode="auto">
          <a:xfrm flipH="1">
            <a:off x="7432676" y="2033589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47" name="AutoShape 14"/>
          <p:cNvCxnSpPr>
            <a:cxnSpLocks noChangeShapeType="1"/>
            <a:stCxn id="14343" idx="1"/>
            <a:endCxn id="14342" idx="5"/>
          </p:cNvCxnSpPr>
          <p:nvPr/>
        </p:nvCxnSpPr>
        <p:spPr bwMode="auto">
          <a:xfrm flipH="1" flipV="1">
            <a:off x="8385175" y="2033589"/>
            <a:ext cx="58420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48" name="AutoShape 19"/>
          <p:cNvCxnSpPr>
            <a:cxnSpLocks noChangeShapeType="1"/>
            <a:stCxn id="14350" idx="7"/>
            <a:endCxn id="14344" idx="3"/>
          </p:cNvCxnSpPr>
          <p:nvPr/>
        </p:nvCxnSpPr>
        <p:spPr bwMode="auto">
          <a:xfrm flipV="1">
            <a:off x="6845300" y="2544764"/>
            <a:ext cx="360362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49" name="AutoShape 20"/>
          <p:cNvCxnSpPr>
            <a:cxnSpLocks noChangeShapeType="1"/>
            <a:stCxn id="14345" idx="1"/>
            <a:endCxn id="14344" idx="5"/>
          </p:cNvCxnSpPr>
          <p:nvPr/>
        </p:nvCxnSpPr>
        <p:spPr bwMode="auto">
          <a:xfrm flipH="1" flipV="1">
            <a:off x="7432675" y="2544764"/>
            <a:ext cx="361950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50" name="Oval 21"/>
          <p:cNvSpPr>
            <a:spLocks noChangeArrowheads="1"/>
          </p:cNvSpPr>
          <p:nvPr/>
        </p:nvSpPr>
        <p:spPr bwMode="auto">
          <a:xfrm>
            <a:off x="6572251" y="2774951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sp>
        <p:nvSpPr>
          <p:cNvPr id="14351" name="Freeform 26"/>
          <p:cNvSpPr>
            <a:spLocks/>
          </p:cNvSpPr>
          <p:nvPr/>
        </p:nvSpPr>
        <p:spPr bwMode="auto">
          <a:xfrm>
            <a:off x="8075612" y="2979738"/>
            <a:ext cx="895350" cy="411162"/>
          </a:xfrm>
          <a:custGeom>
            <a:avLst/>
            <a:gdLst>
              <a:gd name="T0" fmla="*/ 564 w 564"/>
              <a:gd name="T1" fmla="*/ 259 h 259"/>
              <a:gd name="T2" fmla="*/ 324 w 564"/>
              <a:gd name="T3" fmla="*/ 43 h 259"/>
              <a:gd name="T4" fmla="*/ 0 w 564"/>
              <a:gd name="T5" fmla="*/ 1 h 259"/>
              <a:gd name="T6" fmla="*/ 0 60000 65536"/>
              <a:gd name="T7" fmla="*/ 0 60000 65536"/>
              <a:gd name="T8" fmla="*/ 0 60000 65536"/>
              <a:gd name="T9" fmla="*/ 0 w 564"/>
              <a:gd name="T10" fmla="*/ 0 h 259"/>
              <a:gd name="T11" fmla="*/ 564 w 564"/>
              <a:gd name="T12" fmla="*/ 259 h 2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4" h="259">
                <a:moveTo>
                  <a:pt x="564" y="259"/>
                </a:moveTo>
                <a:cubicBezTo>
                  <a:pt x="525" y="223"/>
                  <a:pt x="418" y="86"/>
                  <a:pt x="324" y="43"/>
                </a:cubicBezTo>
                <a:cubicBezTo>
                  <a:pt x="230" y="0"/>
                  <a:pt x="67" y="10"/>
                  <a:pt x="0" y="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4352" name="Text Box 27"/>
          <p:cNvSpPr txBox="1">
            <a:spLocks noChangeArrowheads="1"/>
          </p:cNvSpPr>
          <p:nvPr/>
        </p:nvSpPr>
        <p:spPr bwMode="auto">
          <a:xfrm>
            <a:off x="8304212" y="3413126"/>
            <a:ext cx="1206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</a:rPr>
              <a:t>last node</a:t>
            </a:r>
          </a:p>
        </p:txBody>
      </p:sp>
      <p:sp>
        <p:nvSpPr>
          <p:cNvPr id="14353" name="Text Box 53"/>
          <p:cNvSpPr txBox="1">
            <a:spLocks noChangeArrowheads="1"/>
          </p:cNvSpPr>
          <p:nvPr/>
        </p:nvSpPr>
        <p:spPr bwMode="auto">
          <a:xfrm>
            <a:off x="7958137" y="246697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40458C"/>
                </a:solidFill>
                <a:latin typeface="Times New Roman" charset="0"/>
              </a:rPr>
              <a:t>w</a:t>
            </a:r>
          </a:p>
        </p:txBody>
      </p:sp>
      <p:sp>
        <p:nvSpPr>
          <p:cNvPr id="14354" name="Oval 56"/>
          <p:cNvSpPr>
            <a:spLocks noChangeArrowheads="1"/>
          </p:cNvSpPr>
          <p:nvPr/>
        </p:nvSpPr>
        <p:spPr bwMode="auto">
          <a:xfrm>
            <a:off x="8035926" y="4038600"/>
            <a:ext cx="320675" cy="31908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sp>
        <p:nvSpPr>
          <p:cNvPr id="14355" name="Oval 57"/>
          <p:cNvSpPr>
            <a:spLocks noChangeArrowheads="1"/>
          </p:cNvSpPr>
          <p:nvPr/>
        </p:nvSpPr>
        <p:spPr bwMode="auto">
          <a:xfrm>
            <a:off x="8847137" y="4549776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14356" name="Oval 58"/>
          <p:cNvSpPr>
            <a:spLocks noChangeArrowheads="1"/>
          </p:cNvSpPr>
          <p:nvPr/>
        </p:nvSpPr>
        <p:spPr bwMode="auto">
          <a:xfrm>
            <a:off x="7083426" y="4549776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cxnSp>
        <p:nvCxnSpPr>
          <p:cNvPr id="14357" name="AutoShape 64"/>
          <p:cNvCxnSpPr>
            <a:cxnSpLocks noChangeShapeType="1"/>
            <a:stCxn id="14354" idx="3"/>
            <a:endCxn id="14356" idx="7"/>
          </p:cNvCxnSpPr>
          <p:nvPr/>
        </p:nvCxnSpPr>
        <p:spPr bwMode="auto">
          <a:xfrm flipH="1">
            <a:off x="7356476" y="4330701"/>
            <a:ext cx="7270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58" name="AutoShape 65"/>
          <p:cNvCxnSpPr>
            <a:cxnSpLocks noChangeShapeType="1"/>
            <a:stCxn id="14355" idx="1"/>
            <a:endCxn id="14354" idx="5"/>
          </p:cNvCxnSpPr>
          <p:nvPr/>
        </p:nvCxnSpPr>
        <p:spPr bwMode="auto">
          <a:xfrm flipH="1" flipV="1">
            <a:off x="8308975" y="4330701"/>
            <a:ext cx="584200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59" name="AutoShape 70"/>
          <p:cNvCxnSpPr>
            <a:cxnSpLocks noChangeShapeType="1"/>
            <a:stCxn id="14361" idx="7"/>
            <a:endCxn id="14356" idx="3"/>
          </p:cNvCxnSpPr>
          <p:nvPr/>
        </p:nvCxnSpPr>
        <p:spPr bwMode="auto">
          <a:xfrm flipV="1">
            <a:off x="6769100" y="4830764"/>
            <a:ext cx="360362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360" name="AutoShape 71"/>
          <p:cNvCxnSpPr>
            <a:cxnSpLocks noChangeShapeType="1"/>
            <a:stCxn id="14363" idx="0"/>
            <a:endCxn id="14356" idx="5"/>
          </p:cNvCxnSpPr>
          <p:nvPr/>
        </p:nvCxnSpPr>
        <p:spPr bwMode="auto">
          <a:xfrm flipH="1" flipV="1">
            <a:off x="7356476" y="4832350"/>
            <a:ext cx="376237" cy="22225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361" name="Oval 72"/>
          <p:cNvSpPr>
            <a:spLocks noChangeArrowheads="1"/>
          </p:cNvSpPr>
          <p:nvPr/>
        </p:nvSpPr>
        <p:spPr bwMode="auto">
          <a:xfrm>
            <a:off x="6496051" y="5060951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sp>
        <p:nvSpPr>
          <p:cNvPr id="14362" name="Text Box 79"/>
          <p:cNvSpPr txBox="1">
            <a:spLocks noChangeArrowheads="1"/>
          </p:cNvSpPr>
          <p:nvPr/>
        </p:nvSpPr>
        <p:spPr bwMode="auto">
          <a:xfrm>
            <a:off x="7694612" y="46672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40458C"/>
                </a:solidFill>
                <a:latin typeface="Times New Roman" charset="0"/>
              </a:rPr>
              <a:t>w</a:t>
            </a:r>
          </a:p>
        </p:txBody>
      </p:sp>
      <p:sp>
        <p:nvSpPr>
          <p:cNvPr id="14363" name="Rectangle 80"/>
          <p:cNvSpPr>
            <a:spLocks noChangeAspect="1" noChangeArrowheads="1"/>
          </p:cNvSpPr>
          <p:nvPr/>
        </p:nvSpPr>
        <p:spPr bwMode="auto">
          <a:xfrm>
            <a:off x="7616826" y="5064126"/>
            <a:ext cx="230187" cy="231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4364" name="Freeform 81"/>
          <p:cNvSpPr>
            <a:spLocks/>
          </p:cNvSpPr>
          <p:nvPr/>
        </p:nvSpPr>
        <p:spPr bwMode="auto">
          <a:xfrm>
            <a:off x="6856412" y="5281613"/>
            <a:ext cx="895350" cy="411162"/>
          </a:xfrm>
          <a:custGeom>
            <a:avLst/>
            <a:gdLst>
              <a:gd name="T0" fmla="*/ 564 w 564"/>
              <a:gd name="T1" fmla="*/ 259 h 259"/>
              <a:gd name="T2" fmla="*/ 324 w 564"/>
              <a:gd name="T3" fmla="*/ 43 h 259"/>
              <a:gd name="T4" fmla="*/ 0 w 564"/>
              <a:gd name="T5" fmla="*/ 1 h 259"/>
              <a:gd name="T6" fmla="*/ 0 60000 65536"/>
              <a:gd name="T7" fmla="*/ 0 60000 65536"/>
              <a:gd name="T8" fmla="*/ 0 60000 65536"/>
              <a:gd name="T9" fmla="*/ 0 w 564"/>
              <a:gd name="T10" fmla="*/ 0 h 259"/>
              <a:gd name="T11" fmla="*/ 564 w 564"/>
              <a:gd name="T12" fmla="*/ 259 h 2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4" h="259">
                <a:moveTo>
                  <a:pt x="564" y="259"/>
                </a:moveTo>
                <a:cubicBezTo>
                  <a:pt x="525" y="223"/>
                  <a:pt x="418" y="86"/>
                  <a:pt x="324" y="43"/>
                </a:cubicBezTo>
                <a:cubicBezTo>
                  <a:pt x="230" y="0"/>
                  <a:pt x="67" y="10"/>
                  <a:pt x="0" y="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4365" name="Text Box 82"/>
          <p:cNvSpPr txBox="1">
            <a:spLocks noChangeArrowheads="1"/>
          </p:cNvSpPr>
          <p:nvPr/>
        </p:nvSpPr>
        <p:spPr bwMode="auto">
          <a:xfrm>
            <a:off x="6815138" y="5715001"/>
            <a:ext cx="1749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</a:rPr>
              <a:t>new last node</a:t>
            </a:r>
          </a:p>
        </p:txBody>
      </p:sp>
      <p:sp>
        <p:nvSpPr>
          <p:cNvPr id="14366" name="Date Placeholder 29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826128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C47FCB3-5C63-B44F-B86D-21D925EC2AE5}" type="slidenum">
              <a:rPr lang="en-US" sz="1400">
                <a:solidFill>
                  <a:srgbClr val="40458C"/>
                </a:solidFill>
              </a:rPr>
              <a:pPr eaLnBrk="1" hangingPunct="1"/>
              <a:t>28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Downheap</a:t>
            </a:r>
          </a:p>
        </p:txBody>
      </p:sp>
      <p:sp>
        <p:nvSpPr>
          <p:cNvPr id="1536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4412" y="1600200"/>
            <a:ext cx="8001000" cy="24384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After replacing the root key with the key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 of the last node, the heap-order property may be violated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Algorithm </a:t>
            </a:r>
            <a:r>
              <a:rPr lang="en-US" sz="2000" dirty="0" err="1">
                <a:latin typeface="Tahoma" charset="0"/>
              </a:rPr>
              <a:t>downheap</a:t>
            </a:r>
            <a:r>
              <a:rPr lang="en-US" sz="2000" dirty="0">
                <a:latin typeface="Tahoma" charset="0"/>
              </a:rPr>
              <a:t> restores the heap-order property by swapping key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 along a downward path from the root</a:t>
            </a:r>
          </a:p>
          <a:p>
            <a:pPr eaLnBrk="1" hangingPunct="1"/>
            <a:r>
              <a:rPr lang="en-US" sz="2000" dirty="0" err="1">
                <a:latin typeface="Tahoma" charset="0"/>
              </a:rPr>
              <a:t>Downheap</a:t>
            </a:r>
            <a:r>
              <a:rPr lang="en-US" sz="2000" dirty="0">
                <a:latin typeface="Tahoma" charset="0"/>
              </a:rPr>
              <a:t> terminates when key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 reaches a leaf or a node whose children have keys greater than or equal to </a:t>
            </a:r>
            <a:r>
              <a:rPr lang="en-US" sz="2000" b="1" i="1" dirty="0">
                <a:latin typeface="Times New Roman" charset="0"/>
              </a:rPr>
              <a:t>k</a:t>
            </a:r>
            <a:r>
              <a:rPr lang="en-US" sz="2000" dirty="0">
                <a:latin typeface="Tahoma" charset="0"/>
              </a:rPr>
              <a:t> 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Since a heap has height </a:t>
            </a:r>
            <a:r>
              <a:rPr lang="en-US" sz="2000" b="1" i="1" dirty="0">
                <a:latin typeface="Times New Roman" charset="0"/>
              </a:rPr>
              <a:t>O</a:t>
            </a:r>
            <a:r>
              <a:rPr lang="en-US" sz="2000" dirty="0">
                <a:latin typeface="Times New Roman" charset="0"/>
              </a:rPr>
              <a:t>(log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imes New Roman" charset="0"/>
              </a:rPr>
              <a:t>)</a:t>
            </a:r>
            <a:r>
              <a:rPr lang="en-US" sz="2000" dirty="0">
                <a:latin typeface="Tahoma" charset="0"/>
              </a:rPr>
              <a:t>, </a:t>
            </a:r>
            <a:r>
              <a:rPr lang="en-US" sz="2000" dirty="0" err="1">
                <a:latin typeface="Tahoma" charset="0"/>
              </a:rPr>
              <a:t>Downheap</a:t>
            </a:r>
            <a:r>
              <a:rPr lang="en-US" sz="2000" dirty="0">
                <a:latin typeface="Tahoma" charset="0"/>
              </a:rPr>
              <a:t> runs in </a:t>
            </a:r>
            <a:r>
              <a:rPr lang="en-US" sz="2000" b="1" i="1" dirty="0">
                <a:latin typeface="Times New Roman" charset="0"/>
              </a:rPr>
              <a:t>O</a:t>
            </a:r>
            <a:r>
              <a:rPr lang="en-US" sz="2000" dirty="0">
                <a:latin typeface="Times New Roman" charset="0"/>
              </a:rPr>
              <a:t>(log </a:t>
            </a:r>
            <a:r>
              <a:rPr lang="en-US" sz="2000" b="1" i="1" dirty="0">
                <a:latin typeface="Times New Roman" charset="0"/>
              </a:rPr>
              <a:t>n</a:t>
            </a:r>
            <a:r>
              <a:rPr lang="en-US" sz="2000" dirty="0">
                <a:latin typeface="Times New Roman" charset="0"/>
              </a:rPr>
              <a:t>)</a:t>
            </a:r>
            <a:r>
              <a:rPr lang="en-US" sz="2000" dirty="0">
                <a:latin typeface="Tahoma" charset="0"/>
              </a:rPr>
              <a:t> time</a:t>
            </a:r>
          </a:p>
        </p:txBody>
      </p:sp>
      <p:sp>
        <p:nvSpPr>
          <p:cNvPr id="15366" name="Oval 22"/>
          <p:cNvSpPr>
            <a:spLocks noChangeArrowheads="1"/>
          </p:cNvSpPr>
          <p:nvPr/>
        </p:nvSpPr>
        <p:spPr bwMode="auto">
          <a:xfrm>
            <a:off x="4302126" y="4291014"/>
            <a:ext cx="320675" cy="3190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sp>
        <p:nvSpPr>
          <p:cNvPr id="15367" name="Oval 23"/>
          <p:cNvSpPr>
            <a:spLocks noChangeArrowheads="1"/>
          </p:cNvSpPr>
          <p:nvPr/>
        </p:nvSpPr>
        <p:spPr bwMode="auto">
          <a:xfrm>
            <a:off x="5113337" y="4802189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15368" name="Oval 24"/>
          <p:cNvSpPr>
            <a:spLocks noChangeArrowheads="1"/>
          </p:cNvSpPr>
          <p:nvPr/>
        </p:nvSpPr>
        <p:spPr bwMode="auto">
          <a:xfrm>
            <a:off x="3349626" y="4802189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cxnSp>
        <p:nvCxnSpPr>
          <p:cNvPr id="15369" name="AutoShape 27"/>
          <p:cNvCxnSpPr>
            <a:cxnSpLocks noChangeShapeType="1"/>
            <a:stCxn id="15366" idx="3"/>
            <a:endCxn id="15368" idx="7"/>
          </p:cNvCxnSpPr>
          <p:nvPr/>
        </p:nvCxnSpPr>
        <p:spPr bwMode="auto">
          <a:xfrm flipH="1">
            <a:off x="3622676" y="4583114"/>
            <a:ext cx="727075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370" name="AutoShape 28"/>
          <p:cNvCxnSpPr>
            <a:cxnSpLocks noChangeShapeType="1"/>
            <a:stCxn id="15367" idx="1"/>
            <a:endCxn id="15366" idx="5"/>
          </p:cNvCxnSpPr>
          <p:nvPr/>
        </p:nvCxnSpPr>
        <p:spPr bwMode="auto">
          <a:xfrm flipH="1" flipV="1">
            <a:off x="4575175" y="4583114"/>
            <a:ext cx="584200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371" name="AutoShape 31"/>
          <p:cNvCxnSpPr>
            <a:cxnSpLocks noChangeShapeType="1"/>
            <a:stCxn id="15373" idx="7"/>
            <a:endCxn id="15368" idx="3"/>
          </p:cNvCxnSpPr>
          <p:nvPr/>
        </p:nvCxnSpPr>
        <p:spPr bwMode="auto">
          <a:xfrm flipV="1">
            <a:off x="3035300" y="5084763"/>
            <a:ext cx="360362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372" name="AutoShape 32"/>
          <p:cNvCxnSpPr>
            <a:cxnSpLocks noChangeShapeType="1"/>
            <a:stCxn id="15375" idx="0"/>
            <a:endCxn id="15368" idx="5"/>
          </p:cNvCxnSpPr>
          <p:nvPr/>
        </p:nvCxnSpPr>
        <p:spPr bwMode="auto">
          <a:xfrm flipH="1" flipV="1">
            <a:off x="3622676" y="5084763"/>
            <a:ext cx="376237" cy="22225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373" name="Oval 33"/>
          <p:cNvSpPr>
            <a:spLocks noChangeArrowheads="1"/>
          </p:cNvSpPr>
          <p:nvPr/>
        </p:nvSpPr>
        <p:spPr bwMode="auto">
          <a:xfrm>
            <a:off x="2762251" y="5313364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sp>
        <p:nvSpPr>
          <p:cNvPr id="15374" name="Text Box 38"/>
          <p:cNvSpPr txBox="1">
            <a:spLocks noChangeArrowheads="1"/>
          </p:cNvSpPr>
          <p:nvPr/>
        </p:nvSpPr>
        <p:spPr bwMode="auto">
          <a:xfrm>
            <a:off x="3960812" y="49196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40458C"/>
                </a:solidFill>
                <a:latin typeface="Times New Roman" charset="0"/>
              </a:rPr>
              <a:t>w</a:t>
            </a:r>
          </a:p>
        </p:txBody>
      </p:sp>
      <p:sp>
        <p:nvSpPr>
          <p:cNvPr id="15375" name="Rectangle 39"/>
          <p:cNvSpPr>
            <a:spLocks noChangeAspect="1" noChangeArrowheads="1"/>
          </p:cNvSpPr>
          <p:nvPr/>
        </p:nvSpPr>
        <p:spPr bwMode="auto">
          <a:xfrm>
            <a:off x="3883026" y="5316539"/>
            <a:ext cx="230187" cy="231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5376" name="Oval 4"/>
          <p:cNvSpPr>
            <a:spLocks noChangeArrowheads="1"/>
          </p:cNvSpPr>
          <p:nvPr/>
        </p:nvSpPr>
        <p:spPr bwMode="auto">
          <a:xfrm>
            <a:off x="8416926" y="4291014"/>
            <a:ext cx="320675" cy="3190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15377" name="Oval 5"/>
          <p:cNvSpPr>
            <a:spLocks noChangeArrowheads="1"/>
          </p:cNvSpPr>
          <p:nvPr/>
        </p:nvSpPr>
        <p:spPr bwMode="auto">
          <a:xfrm>
            <a:off x="9228137" y="4802189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15378" name="Oval 6"/>
          <p:cNvSpPr>
            <a:spLocks noChangeArrowheads="1"/>
          </p:cNvSpPr>
          <p:nvPr/>
        </p:nvSpPr>
        <p:spPr bwMode="auto">
          <a:xfrm>
            <a:off x="7464426" y="4802189"/>
            <a:ext cx="319087" cy="32067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cxnSp>
        <p:nvCxnSpPr>
          <p:cNvPr id="15379" name="AutoShape 9"/>
          <p:cNvCxnSpPr>
            <a:cxnSpLocks noChangeShapeType="1"/>
            <a:stCxn id="15376" idx="3"/>
            <a:endCxn id="15378" idx="7"/>
          </p:cNvCxnSpPr>
          <p:nvPr/>
        </p:nvCxnSpPr>
        <p:spPr bwMode="auto">
          <a:xfrm flipH="1">
            <a:off x="7737476" y="4583113"/>
            <a:ext cx="727075" cy="2476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380" name="AutoShape 10"/>
          <p:cNvCxnSpPr>
            <a:cxnSpLocks noChangeShapeType="1"/>
            <a:stCxn id="15377" idx="1"/>
            <a:endCxn id="15376" idx="5"/>
          </p:cNvCxnSpPr>
          <p:nvPr/>
        </p:nvCxnSpPr>
        <p:spPr bwMode="auto">
          <a:xfrm flipH="1" flipV="1">
            <a:off x="8689975" y="4583114"/>
            <a:ext cx="584200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381" name="AutoShape 13"/>
          <p:cNvCxnSpPr>
            <a:cxnSpLocks noChangeShapeType="1"/>
            <a:stCxn id="15383" idx="7"/>
            <a:endCxn id="15378" idx="3"/>
          </p:cNvCxnSpPr>
          <p:nvPr/>
        </p:nvCxnSpPr>
        <p:spPr bwMode="auto">
          <a:xfrm flipV="1">
            <a:off x="7150100" y="5094289"/>
            <a:ext cx="360362" cy="257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382" name="AutoShape 14"/>
          <p:cNvCxnSpPr>
            <a:cxnSpLocks noChangeShapeType="1"/>
            <a:stCxn id="15385" idx="0"/>
            <a:endCxn id="15378" idx="5"/>
          </p:cNvCxnSpPr>
          <p:nvPr/>
        </p:nvCxnSpPr>
        <p:spPr bwMode="auto">
          <a:xfrm flipH="1" flipV="1">
            <a:off x="7737476" y="5094289"/>
            <a:ext cx="376237" cy="21272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383" name="Oval 15"/>
          <p:cNvSpPr>
            <a:spLocks noChangeArrowheads="1"/>
          </p:cNvSpPr>
          <p:nvPr/>
        </p:nvSpPr>
        <p:spPr bwMode="auto">
          <a:xfrm>
            <a:off x="6877051" y="5313364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sp>
        <p:nvSpPr>
          <p:cNvPr id="15384" name="Text Box 20"/>
          <p:cNvSpPr txBox="1">
            <a:spLocks noChangeArrowheads="1"/>
          </p:cNvSpPr>
          <p:nvPr/>
        </p:nvSpPr>
        <p:spPr bwMode="auto">
          <a:xfrm>
            <a:off x="8075612" y="49196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40458C"/>
                </a:solidFill>
                <a:latin typeface="Times New Roman" charset="0"/>
              </a:rPr>
              <a:t>w</a:t>
            </a:r>
          </a:p>
        </p:txBody>
      </p:sp>
      <p:sp>
        <p:nvSpPr>
          <p:cNvPr id="15385" name="Rectangle 21"/>
          <p:cNvSpPr>
            <a:spLocks noChangeAspect="1" noChangeArrowheads="1"/>
          </p:cNvSpPr>
          <p:nvPr/>
        </p:nvSpPr>
        <p:spPr bwMode="auto">
          <a:xfrm>
            <a:off x="7997826" y="5316539"/>
            <a:ext cx="230187" cy="231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0458C"/>
              </a:solidFill>
              <a:ea typeface="ＭＳ Ｐゴシック" charset="0"/>
            </a:endParaRPr>
          </a:p>
        </p:txBody>
      </p:sp>
      <p:cxnSp>
        <p:nvCxnSpPr>
          <p:cNvPr id="15386" name="AutoShape 40"/>
          <p:cNvCxnSpPr>
            <a:cxnSpLocks noChangeShapeType="1"/>
            <a:stCxn id="15376" idx="1"/>
            <a:endCxn id="15378" idx="1"/>
          </p:cNvCxnSpPr>
          <p:nvPr/>
        </p:nvCxnSpPr>
        <p:spPr bwMode="auto">
          <a:xfrm rot="-5400000" flipH="1" flipV="1">
            <a:off x="7731125" y="4097338"/>
            <a:ext cx="512763" cy="954088"/>
          </a:xfrm>
          <a:prstGeom prst="curvedConnector3">
            <a:avLst>
              <a:gd name="adj1" fmla="val -49847"/>
            </a:avLst>
          </a:prstGeom>
          <a:noFill/>
          <a:ln w="19050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387" name="Date Placeholder 2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433837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RemoveMin</a:t>
            </a:r>
            <a:r>
              <a:rPr lang="en-US" dirty="0"/>
              <a:t> Pseudo-code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612" y="1524000"/>
            <a:ext cx="7772400" cy="4495800"/>
          </a:xfrm>
        </p:spPr>
        <p:txBody>
          <a:bodyPr/>
          <a:lstStyle/>
          <a:p>
            <a:r>
              <a:rPr lang="en-US" sz="2800" dirty="0"/>
              <a:t>Assumes heap is implemented with an array.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DFAA5-40DE-F04E-B4D0-4E1214B18BD6}" type="slidenum">
              <a:rPr lang="en-US" smtClean="0">
                <a:solidFill>
                  <a:srgbClr val="40458C"/>
                </a:solidFill>
              </a:rPr>
              <a:pPr/>
              <a:t>29</a:t>
            </a:fld>
            <a:endParaRPr lang="en-US">
              <a:solidFill>
                <a:srgbClr val="40458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3" y="2057401"/>
            <a:ext cx="5562600" cy="43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6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3" y="4038600"/>
            <a:ext cx="3682705" cy="234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/>
              <a:t>Stock Matching Engines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612" y="1524000"/>
            <a:ext cx="7772400" cy="4495800"/>
          </a:xfrm>
        </p:spPr>
        <p:txBody>
          <a:bodyPr/>
          <a:lstStyle/>
          <a:p>
            <a:r>
              <a:rPr lang="en-US" sz="2000" dirty="0"/>
              <a:t>At the heart of modern stock trading systems are highly reliable systems known as </a:t>
            </a:r>
            <a:r>
              <a:rPr lang="en-US" sz="2000" b="1" dirty="0"/>
              <a:t>matching engines</a:t>
            </a:r>
            <a:r>
              <a:rPr lang="en-US" sz="2000" dirty="0"/>
              <a:t>, which match the stock trades of buyers and sellers. </a:t>
            </a:r>
          </a:p>
          <a:p>
            <a:r>
              <a:rPr lang="en-US" sz="2000" dirty="0"/>
              <a:t>A simplification of how such a system works is in terms of a </a:t>
            </a:r>
            <a:r>
              <a:rPr lang="en-US" sz="2000" dirty="0">
                <a:solidFill>
                  <a:srgbClr val="FF0000"/>
                </a:solidFill>
              </a:rPr>
              <a:t>continuous limit order book</a:t>
            </a:r>
            <a:r>
              <a:rPr lang="en-US" sz="2000" dirty="0"/>
              <a:t>, where buyers post bids to buy a number of shares in a given stock at or below a specified price and sellers post offers to sell a number of shares of a given stock at or above a specified price.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>
                <a:solidFill>
                  <a:srgbClr val="40458C"/>
                </a:solidFill>
              </a:rPr>
              <a:pPr/>
              <a:t>3</a:t>
            </a:fld>
            <a:endParaRPr lang="en-US">
              <a:solidFill>
                <a:srgbClr val="40458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337361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612" y="1524000"/>
            <a:ext cx="7772400" cy="4495800"/>
          </a:xfrm>
        </p:spPr>
        <p:txBody>
          <a:bodyPr/>
          <a:lstStyle/>
          <a:p>
            <a:r>
              <a:rPr lang="en-US" sz="2000" dirty="0"/>
              <a:t>A heap has the following performance for the priority queue operations.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above analysis is based on the following facts:</a:t>
            </a:r>
          </a:p>
          <a:p>
            <a:pPr lvl="1"/>
            <a:r>
              <a:rPr lang="en-US" sz="1600" dirty="0"/>
              <a:t>The height of heap T is O(log n), since T is complete.</a:t>
            </a:r>
          </a:p>
          <a:p>
            <a:pPr lvl="1"/>
            <a:r>
              <a:rPr lang="en-US" sz="1600" dirty="0"/>
              <a:t>In the worst case, up-heap and down-heap bubbling take time proportional to the height of T.</a:t>
            </a:r>
          </a:p>
          <a:p>
            <a:pPr lvl="1"/>
            <a:r>
              <a:rPr lang="en-US" sz="1600" dirty="0"/>
              <a:t>Finding the insertion position in the execution of insert and updating the last node position in the execution of </a:t>
            </a:r>
            <a:r>
              <a:rPr lang="en-US" sz="1600" dirty="0" err="1"/>
              <a:t>removeMin</a:t>
            </a:r>
            <a:r>
              <a:rPr lang="en-US" sz="1600" dirty="0"/>
              <a:t> takes constant time.</a:t>
            </a:r>
          </a:p>
          <a:p>
            <a:pPr lvl="1"/>
            <a:r>
              <a:rPr lang="en-US" sz="1600" dirty="0"/>
              <a:t>The heap T has n internal nodes, each storing a reference to a key and a reference to an element.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412" y="2209800"/>
            <a:ext cx="3111500" cy="1442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a Heap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DFAA5-40DE-F04E-B4D0-4E1214B18BD6}" type="slidenum">
              <a:rPr lang="en-US" smtClean="0">
                <a:solidFill>
                  <a:srgbClr val="40458C"/>
                </a:solidFill>
              </a:rPr>
              <a:pPr/>
              <a:t>30</a:t>
            </a:fld>
            <a:endParaRPr lang="en-US">
              <a:solidFill>
                <a:srgbClr val="404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633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30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12BAFBB-9BC8-0841-B88F-701A53C52061}" type="slidenum">
              <a:rPr lang="en-US" sz="1400">
                <a:solidFill>
                  <a:srgbClr val="40458C"/>
                </a:solidFill>
              </a:rPr>
              <a:pPr eaLnBrk="1" hangingPunct="1"/>
              <a:t>31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Heap-Sort</a:t>
            </a:r>
          </a:p>
        </p:txBody>
      </p:sp>
      <p:sp>
        <p:nvSpPr>
          <p:cNvPr id="307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208212" y="1752600"/>
            <a:ext cx="3810000" cy="4648200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Consider a priority queue with </a:t>
            </a:r>
            <a:r>
              <a:rPr lang="en-US" sz="2400" b="1" i="1">
                <a:latin typeface="Times New Roman" charset="0"/>
              </a:rPr>
              <a:t>n</a:t>
            </a:r>
            <a:r>
              <a:rPr lang="en-US" sz="2400">
                <a:latin typeface="Tahoma" charset="0"/>
              </a:rPr>
              <a:t> items implemented by means of a heap</a:t>
            </a:r>
          </a:p>
          <a:p>
            <a:pPr lvl="1" eaLnBrk="1" hangingPunct="1"/>
            <a:r>
              <a:rPr lang="en-US" sz="2000">
                <a:latin typeface="Tahoma" charset="0"/>
              </a:rPr>
              <a:t>the space used is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</a:t>
            </a:r>
            <a:endParaRPr lang="en-US" sz="2000">
              <a:latin typeface="Tahoma" charset="0"/>
            </a:endParaRPr>
          </a:p>
          <a:p>
            <a:pPr lvl="1" eaLnBrk="1" hangingPunct="1"/>
            <a:r>
              <a:rPr lang="en-US" sz="2000">
                <a:latin typeface="Tahoma" charset="0"/>
              </a:rPr>
              <a:t>methods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2000">
                <a:latin typeface="Tahoma" charset="0"/>
              </a:rPr>
              <a:t> and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2000">
                <a:latin typeface="Tahoma" charset="0"/>
              </a:rPr>
              <a:t> take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(log 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 </a:t>
            </a:r>
            <a:r>
              <a:rPr lang="en-US" sz="2000">
                <a:latin typeface="Tahoma" charset="0"/>
              </a:rPr>
              <a:t>time</a:t>
            </a:r>
          </a:p>
          <a:p>
            <a:pPr lvl="1" eaLnBrk="1" hangingPunct="1"/>
            <a:r>
              <a:rPr lang="en-US" sz="2000">
                <a:latin typeface="Tahoma" charset="0"/>
              </a:rPr>
              <a:t>methods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size</a:t>
            </a:r>
            <a:r>
              <a:rPr lang="en-US" sz="2000">
                <a:latin typeface="Tahoma" charset="0"/>
              </a:rPr>
              <a:t>,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isEmpty</a:t>
            </a:r>
            <a:r>
              <a:rPr lang="en-US" sz="2000">
                <a:latin typeface="Tahoma" charset="0"/>
              </a:rPr>
              <a:t>, and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min</a:t>
            </a:r>
            <a:r>
              <a:rPr lang="en-US" sz="2000">
                <a:latin typeface="Tahoma" charset="0"/>
              </a:rPr>
              <a:t> take time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(1) </a:t>
            </a:r>
            <a:r>
              <a:rPr lang="en-US" sz="2000">
                <a:latin typeface="Tahoma" charset="0"/>
              </a:rPr>
              <a:t>time</a:t>
            </a:r>
          </a:p>
        </p:txBody>
      </p:sp>
      <p:sp>
        <p:nvSpPr>
          <p:cNvPr id="11776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6170612" y="1752600"/>
            <a:ext cx="3810000" cy="45720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Using a heap-based priority queue, we can sort a sequence of </a:t>
            </a:r>
            <a:r>
              <a:rPr lang="en-US" sz="2400" b="1" i="1" dirty="0">
                <a:latin typeface="Times New Roman" pitchFamily="18" charset="0"/>
                <a:ea typeface="+mn-ea"/>
              </a:rPr>
              <a:t>n</a:t>
            </a:r>
            <a:r>
              <a:rPr lang="en-US" sz="2400" dirty="0">
                <a:ea typeface="+mn-ea"/>
              </a:rPr>
              <a:t> elements in 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O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(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 log 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n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ea typeface="+mn-ea"/>
              </a:rPr>
              <a:t>) </a:t>
            </a:r>
            <a:r>
              <a:rPr lang="en-US" sz="2400" dirty="0">
                <a:ea typeface="+mn-ea"/>
              </a:rPr>
              <a:t>time</a:t>
            </a:r>
            <a:endParaRPr lang="en-US" sz="2400" dirty="0">
              <a:latin typeface="Times New Roman" pitchFamily="18" charset="0"/>
              <a:ea typeface="+mn-ea"/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The resulting algorithm is called </a:t>
            </a:r>
            <a:r>
              <a:rPr lang="en-US" sz="2400" dirty="0">
                <a:solidFill>
                  <a:srgbClr val="FF0000"/>
                </a:solidFill>
                <a:ea typeface="+mn-ea"/>
              </a:rPr>
              <a:t>heap-sort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Heap-sort is much faster than quadratic sorting algorithms, such as insertion-sort and selection-sort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9066212" y="228600"/>
          <a:ext cx="1143000" cy="1485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1849680" imgH="2404800" progId="MS_ClipArt_Gallery.2">
                  <p:embed/>
                </p:oleObj>
              </mc:Choice>
              <mc:Fallback>
                <p:oleObj name="Clip" r:id="rId2" imgW="1849680" imgH="240480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6212" y="228600"/>
                        <a:ext cx="1143000" cy="1485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0" name="Date Placeholder 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2056135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F12C777-A71C-3F4F-A70B-B3F4A58149D9}" type="slidenum">
              <a:rPr lang="en-US" sz="1400">
                <a:solidFill>
                  <a:srgbClr val="40458C"/>
                </a:solidFill>
              </a:rPr>
              <a:pPr eaLnBrk="1" hangingPunct="1"/>
              <a:t>32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Merging Two Heaps</a:t>
            </a:r>
          </a:p>
        </p:txBody>
      </p:sp>
      <p:sp>
        <p:nvSpPr>
          <p:cNvPr id="1843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0612" y="1676400"/>
            <a:ext cx="3657600" cy="41148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We are given two heaps and a key </a:t>
            </a:r>
            <a:r>
              <a:rPr lang="en-US" sz="2400" b="1" i="1" dirty="0">
                <a:latin typeface="Times New Roman" charset="0"/>
              </a:rPr>
              <a:t>k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We create a new heap with the root node storing </a:t>
            </a:r>
            <a:r>
              <a:rPr lang="en-US" sz="2400" b="1" i="1" dirty="0">
                <a:latin typeface="Times New Roman" charset="0"/>
              </a:rPr>
              <a:t>k</a:t>
            </a:r>
            <a:r>
              <a:rPr lang="en-US" sz="2400" dirty="0">
                <a:latin typeface="Tahoma" charset="0"/>
              </a:rPr>
              <a:t> and with the two heaps as subtrees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We perform </a:t>
            </a:r>
            <a:r>
              <a:rPr lang="en-US" sz="2400" dirty="0" err="1">
                <a:latin typeface="Tahoma" charset="0"/>
              </a:rPr>
              <a:t>downheap</a:t>
            </a:r>
            <a:r>
              <a:rPr lang="en-US" sz="2400" dirty="0">
                <a:latin typeface="Tahoma" charset="0"/>
              </a:rPr>
              <a:t> to restore the heap-order property </a:t>
            </a:r>
          </a:p>
        </p:txBody>
      </p:sp>
      <p:sp>
        <p:nvSpPr>
          <p:cNvPr id="18438" name="Oval 4"/>
          <p:cNvSpPr>
            <a:spLocks noChangeArrowheads="1"/>
          </p:cNvSpPr>
          <p:nvPr/>
        </p:nvSpPr>
        <p:spPr bwMode="auto">
          <a:xfrm>
            <a:off x="8158162" y="2906713"/>
            <a:ext cx="285750" cy="28416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cxnSp>
        <p:nvCxnSpPr>
          <p:cNvPr id="18439" name="AutoShape 5"/>
          <p:cNvCxnSpPr>
            <a:cxnSpLocks noChangeShapeType="1"/>
            <a:stCxn id="18438" idx="3"/>
            <a:endCxn id="18441" idx="7"/>
          </p:cNvCxnSpPr>
          <p:nvPr/>
        </p:nvCxnSpPr>
        <p:spPr bwMode="auto">
          <a:xfrm flipH="1">
            <a:off x="7313613" y="3168651"/>
            <a:ext cx="885825" cy="2254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440" name="AutoShape 6"/>
          <p:cNvCxnSpPr>
            <a:cxnSpLocks noChangeShapeType="1"/>
            <a:stCxn id="18446" idx="1"/>
            <a:endCxn id="18438" idx="5"/>
          </p:cNvCxnSpPr>
          <p:nvPr/>
        </p:nvCxnSpPr>
        <p:spPr bwMode="auto">
          <a:xfrm flipH="1" flipV="1">
            <a:off x="8402637" y="3168651"/>
            <a:ext cx="801688" cy="2270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441" name="Oval 8"/>
          <p:cNvSpPr>
            <a:spLocks noChangeArrowheads="1"/>
          </p:cNvSpPr>
          <p:nvPr/>
        </p:nvSpPr>
        <p:spPr bwMode="auto">
          <a:xfrm>
            <a:off x="7070725" y="3362325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3</a:t>
            </a:r>
          </a:p>
        </p:txBody>
      </p:sp>
      <p:sp>
        <p:nvSpPr>
          <p:cNvPr id="18442" name="Oval 9"/>
          <p:cNvSpPr>
            <a:spLocks noChangeArrowheads="1"/>
          </p:cNvSpPr>
          <p:nvPr/>
        </p:nvSpPr>
        <p:spPr bwMode="auto">
          <a:xfrm>
            <a:off x="7593012" y="38179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cxnSp>
        <p:nvCxnSpPr>
          <p:cNvPr id="18443" name="AutoShape 14"/>
          <p:cNvCxnSpPr>
            <a:cxnSpLocks noChangeShapeType="1"/>
            <a:stCxn id="18445" idx="7"/>
            <a:endCxn id="18441" idx="3"/>
          </p:cNvCxnSpPr>
          <p:nvPr/>
        </p:nvCxnSpPr>
        <p:spPr bwMode="auto">
          <a:xfrm flipV="1">
            <a:off x="6791326" y="3613151"/>
            <a:ext cx="320675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444" name="AutoShape 15"/>
          <p:cNvCxnSpPr>
            <a:cxnSpLocks noChangeShapeType="1"/>
            <a:stCxn id="18442" idx="1"/>
            <a:endCxn id="18441" idx="5"/>
          </p:cNvCxnSpPr>
          <p:nvPr/>
        </p:nvCxnSpPr>
        <p:spPr bwMode="auto">
          <a:xfrm flipH="1" flipV="1">
            <a:off x="7313613" y="3613151"/>
            <a:ext cx="322263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445" name="Oval 16"/>
          <p:cNvSpPr>
            <a:spLocks noChangeArrowheads="1"/>
          </p:cNvSpPr>
          <p:nvPr/>
        </p:nvSpPr>
        <p:spPr bwMode="auto">
          <a:xfrm>
            <a:off x="6548438" y="38179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8</a:t>
            </a:r>
          </a:p>
        </p:txBody>
      </p:sp>
      <p:sp>
        <p:nvSpPr>
          <p:cNvPr id="18446" name="Oval 22"/>
          <p:cNvSpPr>
            <a:spLocks noChangeArrowheads="1"/>
          </p:cNvSpPr>
          <p:nvPr/>
        </p:nvSpPr>
        <p:spPr bwMode="auto">
          <a:xfrm>
            <a:off x="9163050" y="336391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</a:t>
            </a:r>
          </a:p>
        </p:txBody>
      </p:sp>
      <p:sp>
        <p:nvSpPr>
          <p:cNvPr id="18447" name="Oval 23"/>
          <p:cNvSpPr>
            <a:spLocks noChangeArrowheads="1"/>
          </p:cNvSpPr>
          <p:nvPr/>
        </p:nvSpPr>
        <p:spPr bwMode="auto">
          <a:xfrm>
            <a:off x="9685337" y="381952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cxnSp>
        <p:nvCxnSpPr>
          <p:cNvPr id="18448" name="AutoShape 28"/>
          <p:cNvCxnSpPr>
            <a:cxnSpLocks noChangeShapeType="1"/>
            <a:stCxn id="18450" idx="7"/>
            <a:endCxn id="18446" idx="3"/>
          </p:cNvCxnSpPr>
          <p:nvPr/>
        </p:nvCxnSpPr>
        <p:spPr bwMode="auto">
          <a:xfrm flipV="1">
            <a:off x="8883651" y="3614738"/>
            <a:ext cx="320675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449" name="AutoShape 29"/>
          <p:cNvCxnSpPr>
            <a:cxnSpLocks noChangeShapeType="1"/>
            <a:stCxn id="18447" idx="1"/>
            <a:endCxn id="18446" idx="5"/>
          </p:cNvCxnSpPr>
          <p:nvPr/>
        </p:nvCxnSpPr>
        <p:spPr bwMode="auto">
          <a:xfrm flipH="1" flipV="1">
            <a:off x="9405938" y="3614738"/>
            <a:ext cx="322263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450" name="Oval 30"/>
          <p:cNvSpPr>
            <a:spLocks noChangeArrowheads="1"/>
          </p:cNvSpPr>
          <p:nvPr/>
        </p:nvSpPr>
        <p:spPr bwMode="auto">
          <a:xfrm>
            <a:off x="8640763" y="38195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4</a:t>
            </a:r>
          </a:p>
        </p:txBody>
      </p:sp>
      <p:sp>
        <p:nvSpPr>
          <p:cNvPr id="18451" name="Oval 39"/>
          <p:cNvSpPr>
            <a:spLocks noChangeArrowheads="1"/>
          </p:cNvSpPr>
          <p:nvPr/>
        </p:nvSpPr>
        <p:spPr bwMode="auto">
          <a:xfrm>
            <a:off x="7070725" y="1546225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3</a:t>
            </a:r>
          </a:p>
        </p:txBody>
      </p:sp>
      <p:sp>
        <p:nvSpPr>
          <p:cNvPr id="18452" name="Oval 40"/>
          <p:cNvSpPr>
            <a:spLocks noChangeArrowheads="1"/>
          </p:cNvSpPr>
          <p:nvPr/>
        </p:nvSpPr>
        <p:spPr bwMode="auto">
          <a:xfrm>
            <a:off x="7593012" y="2001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cxnSp>
        <p:nvCxnSpPr>
          <p:cNvPr id="18453" name="AutoShape 45"/>
          <p:cNvCxnSpPr>
            <a:cxnSpLocks noChangeShapeType="1"/>
            <a:stCxn id="18455" idx="7"/>
            <a:endCxn id="18451" idx="3"/>
          </p:cNvCxnSpPr>
          <p:nvPr/>
        </p:nvCxnSpPr>
        <p:spPr bwMode="auto">
          <a:xfrm flipV="1">
            <a:off x="6791326" y="1797051"/>
            <a:ext cx="320675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454" name="AutoShape 46"/>
          <p:cNvCxnSpPr>
            <a:cxnSpLocks noChangeShapeType="1"/>
            <a:stCxn id="18452" idx="1"/>
            <a:endCxn id="18451" idx="5"/>
          </p:cNvCxnSpPr>
          <p:nvPr/>
        </p:nvCxnSpPr>
        <p:spPr bwMode="auto">
          <a:xfrm flipH="1" flipV="1">
            <a:off x="7313613" y="1797051"/>
            <a:ext cx="322263" cy="239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455" name="Oval 47"/>
          <p:cNvSpPr>
            <a:spLocks noChangeArrowheads="1"/>
          </p:cNvSpPr>
          <p:nvPr/>
        </p:nvSpPr>
        <p:spPr bwMode="auto">
          <a:xfrm>
            <a:off x="6548438" y="20018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8</a:t>
            </a:r>
          </a:p>
        </p:txBody>
      </p:sp>
      <p:sp>
        <p:nvSpPr>
          <p:cNvPr id="18456" name="Oval 53"/>
          <p:cNvSpPr>
            <a:spLocks noChangeArrowheads="1"/>
          </p:cNvSpPr>
          <p:nvPr/>
        </p:nvSpPr>
        <p:spPr bwMode="auto">
          <a:xfrm>
            <a:off x="9163050" y="154781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</a:t>
            </a:r>
          </a:p>
        </p:txBody>
      </p:sp>
      <p:sp>
        <p:nvSpPr>
          <p:cNvPr id="18457" name="Oval 54"/>
          <p:cNvSpPr>
            <a:spLocks noChangeArrowheads="1"/>
          </p:cNvSpPr>
          <p:nvPr/>
        </p:nvSpPr>
        <p:spPr bwMode="auto">
          <a:xfrm>
            <a:off x="9685337" y="200342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cxnSp>
        <p:nvCxnSpPr>
          <p:cNvPr id="18458" name="AutoShape 59"/>
          <p:cNvCxnSpPr>
            <a:cxnSpLocks noChangeShapeType="1"/>
            <a:stCxn id="18460" idx="7"/>
            <a:endCxn id="18456" idx="3"/>
          </p:cNvCxnSpPr>
          <p:nvPr/>
        </p:nvCxnSpPr>
        <p:spPr bwMode="auto">
          <a:xfrm flipV="1">
            <a:off x="8883651" y="1798638"/>
            <a:ext cx="320675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459" name="AutoShape 60"/>
          <p:cNvCxnSpPr>
            <a:cxnSpLocks noChangeShapeType="1"/>
            <a:stCxn id="18457" idx="1"/>
            <a:endCxn id="18456" idx="5"/>
          </p:cNvCxnSpPr>
          <p:nvPr/>
        </p:nvCxnSpPr>
        <p:spPr bwMode="auto">
          <a:xfrm flipH="1" flipV="1">
            <a:off x="9405938" y="1798638"/>
            <a:ext cx="322263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460" name="Oval 61"/>
          <p:cNvSpPr>
            <a:spLocks noChangeArrowheads="1"/>
          </p:cNvSpPr>
          <p:nvPr/>
        </p:nvSpPr>
        <p:spPr bwMode="auto">
          <a:xfrm>
            <a:off x="8640763" y="20034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4</a:t>
            </a:r>
          </a:p>
        </p:txBody>
      </p:sp>
      <p:sp>
        <p:nvSpPr>
          <p:cNvPr id="18461" name="Oval 69"/>
          <p:cNvSpPr>
            <a:spLocks noChangeArrowheads="1"/>
          </p:cNvSpPr>
          <p:nvPr/>
        </p:nvSpPr>
        <p:spPr bwMode="auto">
          <a:xfrm>
            <a:off x="8158162" y="4724401"/>
            <a:ext cx="285750" cy="28416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</a:t>
            </a:r>
          </a:p>
        </p:txBody>
      </p:sp>
      <p:cxnSp>
        <p:nvCxnSpPr>
          <p:cNvPr id="18462" name="AutoShape 70"/>
          <p:cNvCxnSpPr>
            <a:cxnSpLocks noChangeShapeType="1"/>
            <a:stCxn id="18461" idx="3"/>
            <a:endCxn id="18464" idx="7"/>
          </p:cNvCxnSpPr>
          <p:nvPr/>
        </p:nvCxnSpPr>
        <p:spPr bwMode="auto">
          <a:xfrm flipH="1">
            <a:off x="7313613" y="4986339"/>
            <a:ext cx="885825" cy="2254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463" name="AutoShape 71"/>
          <p:cNvCxnSpPr>
            <a:cxnSpLocks noChangeShapeType="1"/>
            <a:stCxn id="18469" idx="1"/>
            <a:endCxn id="18461" idx="5"/>
          </p:cNvCxnSpPr>
          <p:nvPr/>
        </p:nvCxnSpPr>
        <p:spPr bwMode="auto">
          <a:xfrm flipH="1" flipV="1">
            <a:off x="8402637" y="4986339"/>
            <a:ext cx="801688" cy="217487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464" name="Oval 72"/>
          <p:cNvSpPr>
            <a:spLocks noChangeArrowheads="1"/>
          </p:cNvSpPr>
          <p:nvPr/>
        </p:nvSpPr>
        <p:spPr bwMode="auto">
          <a:xfrm>
            <a:off x="7070725" y="518001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3</a:t>
            </a:r>
          </a:p>
        </p:txBody>
      </p:sp>
      <p:sp>
        <p:nvSpPr>
          <p:cNvPr id="18465" name="Oval 73"/>
          <p:cNvSpPr>
            <a:spLocks noChangeArrowheads="1"/>
          </p:cNvSpPr>
          <p:nvPr/>
        </p:nvSpPr>
        <p:spPr bwMode="auto">
          <a:xfrm>
            <a:off x="7593012" y="563562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cxnSp>
        <p:nvCxnSpPr>
          <p:cNvPr id="18466" name="AutoShape 78"/>
          <p:cNvCxnSpPr>
            <a:cxnSpLocks noChangeShapeType="1"/>
            <a:stCxn id="18468" idx="7"/>
            <a:endCxn id="18464" idx="3"/>
          </p:cNvCxnSpPr>
          <p:nvPr/>
        </p:nvCxnSpPr>
        <p:spPr bwMode="auto">
          <a:xfrm flipV="1">
            <a:off x="6791326" y="543401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467" name="AutoShape 79"/>
          <p:cNvCxnSpPr>
            <a:cxnSpLocks noChangeShapeType="1"/>
            <a:stCxn id="18465" idx="1"/>
            <a:endCxn id="18464" idx="5"/>
          </p:cNvCxnSpPr>
          <p:nvPr/>
        </p:nvCxnSpPr>
        <p:spPr bwMode="auto">
          <a:xfrm flipH="1" flipV="1">
            <a:off x="7313613" y="543401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468" name="Oval 80"/>
          <p:cNvSpPr>
            <a:spLocks noChangeArrowheads="1"/>
          </p:cNvSpPr>
          <p:nvPr/>
        </p:nvSpPr>
        <p:spPr bwMode="auto">
          <a:xfrm>
            <a:off x="6548438" y="56356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8</a:t>
            </a:r>
          </a:p>
        </p:txBody>
      </p:sp>
      <p:sp>
        <p:nvSpPr>
          <p:cNvPr id="18469" name="Oval 85"/>
          <p:cNvSpPr>
            <a:spLocks noChangeArrowheads="1"/>
          </p:cNvSpPr>
          <p:nvPr/>
        </p:nvSpPr>
        <p:spPr bwMode="auto">
          <a:xfrm>
            <a:off x="9163050" y="5181600"/>
            <a:ext cx="284162" cy="28575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4</a:t>
            </a:r>
          </a:p>
        </p:txBody>
      </p:sp>
      <p:sp>
        <p:nvSpPr>
          <p:cNvPr id="18470" name="Oval 86"/>
          <p:cNvSpPr>
            <a:spLocks noChangeArrowheads="1"/>
          </p:cNvSpPr>
          <p:nvPr/>
        </p:nvSpPr>
        <p:spPr bwMode="auto">
          <a:xfrm>
            <a:off x="9685337" y="563721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cxnSp>
        <p:nvCxnSpPr>
          <p:cNvPr id="18471" name="AutoShape 91"/>
          <p:cNvCxnSpPr>
            <a:cxnSpLocks noChangeShapeType="1"/>
            <a:stCxn id="18473" idx="7"/>
            <a:endCxn id="18469" idx="3"/>
          </p:cNvCxnSpPr>
          <p:nvPr/>
        </p:nvCxnSpPr>
        <p:spPr bwMode="auto">
          <a:xfrm flipV="1">
            <a:off x="8883651" y="5445126"/>
            <a:ext cx="320675" cy="214313"/>
          </a:xfrm>
          <a:prstGeom prst="straightConnector1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472" name="AutoShape 92"/>
          <p:cNvCxnSpPr>
            <a:cxnSpLocks noChangeShapeType="1"/>
            <a:stCxn id="18470" idx="1"/>
            <a:endCxn id="18469" idx="5"/>
          </p:cNvCxnSpPr>
          <p:nvPr/>
        </p:nvCxnSpPr>
        <p:spPr bwMode="auto">
          <a:xfrm flipH="1" flipV="1">
            <a:off x="9405938" y="5445125"/>
            <a:ext cx="320675" cy="2238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473" name="Oval 93"/>
          <p:cNvSpPr>
            <a:spLocks noChangeArrowheads="1"/>
          </p:cNvSpPr>
          <p:nvPr/>
        </p:nvSpPr>
        <p:spPr bwMode="auto">
          <a:xfrm>
            <a:off x="8640763" y="5637213"/>
            <a:ext cx="284163" cy="28575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sp>
        <p:nvSpPr>
          <p:cNvPr id="18474" name="Date Placeholder 4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354000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4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7DAF060-8329-FE41-ACB2-0C15CD1BBBA2}" type="slidenum">
              <a:rPr lang="en-US" sz="1400">
                <a:solidFill>
                  <a:srgbClr val="40458C"/>
                </a:solidFill>
              </a:rPr>
              <a:pPr eaLnBrk="1" hangingPunct="1"/>
              <a:t>33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410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0612" y="1676400"/>
            <a:ext cx="3886200" cy="42672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We can construct a heap storing </a:t>
            </a:r>
            <a:r>
              <a:rPr lang="en-US" sz="2400" b="1" i="1" dirty="0">
                <a:latin typeface="Times New Roman" charset="0"/>
              </a:rPr>
              <a:t>n</a:t>
            </a:r>
            <a:r>
              <a:rPr lang="en-US" sz="2400" dirty="0">
                <a:latin typeface="Tahoma" charset="0"/>
              </a:rPr>
              <a:t> given keys  using a bottom-up construction in </a:t>
            </a:r>
            <a:r>
              <a:rPr lang="en-US" sz="2400" dirty="0">
                <a:latin typeface="Times New Roman" charset="0"/>
              </a:rPr>
              <a:t>log </a:t>
            </a:r>
            <a:r>
              <a:rPr lang="en-US" sz="2400" b="1" i="1" dirty="0">
                <a:latin typeface="Times New Roman" charset="0"/>
              </a:rPr>
              <a:t>n</a:t>
            </a:r>
            <a:r>
              <a:rPr lang="en-US" sz="2400" dirty="0">
                <a:latin typeface="Tahoma" charset="0"/>
              </a:rPr>
              <a:t> phases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In phase </a:t>
            </a:r>
            <a:r>
              <a:rPr lang="en-US" sz="2400" b="1" i="1" dirty="0" err="1">
                <a:latin typeface="Times New Roman" charset="0"/>
              </a:rPr>
              <a:t>i</a:t>
            </a:r>
            <a:r>
              <a:rPr lang="en-US" sz="2400" dirty="0">
                <a:latin typeface="Tahoma" charset="0"/>
              </a:rPr>
              <a:t>, pairs of heaps with </a:t>
            </a:r>
            <a:r>
              <a:rPr lang="en-US" sz="2400" dirty="0">
                <a:latin typeface="Times New Roman" charset="0"/>
              </a:rPr>
              <a:t>2</a:t>
            </a:r>
            <a:r>
              <a:rPr lang="en-US" sz="2400" b="1" i="1" baseline="30000" dirty="0">
                <a:latin typeface="Times New Roman" charset="0"/>
              </a:rPr>
              <a:t>i </a:t>
            </a:r>
            <a:r>
              <a:rPr lang="en-US" sz="2400" dirty="0">
                <a:latin typeface="Symbol" charset="0"/>
              </a:rPr>
              <a:t>-</a:t>
            </a:r>
            <a:r>
              <a:rPr lang="en-US" sz="2400" dirty="0">
                <a:latin typeface="Times New Roman" charset="0"/>
              </a:rPr>
              <a:t>1</a:t>
            </a:r>
            <a:r>
              <a:rPr lang="en-US" sz="2400" dirty="0">
                <a:latin typeface="Tahoma" charset="0"/>
              </a:rPr>
              <a:t> keys are merged into heaps with </a:t>
            </a:r>
            <a:r>
              <a:rPr lang="en-US" sz="2400" dirty="0">
                <a:latin typeface="Times New Roman" charset="0"/>
              </a:rPr>
              <a:t>2</a:t>
            </a:r>
            <a:r>
              <a:rPr lang="en-US" sz="2400" b="1" i="1" baseline="30000" dirty="0">
                <a:latin typeface="Times New Roman" charset="0"/>
              </a:rPr>
              <a:t>i</a:t>
            </a:r>
            <a:r>
              <a:rPr lang="en-US" sz="2400" baseline="30000" dirty="0">
                <a:latin typeface="Symbol" charset="0"/>
              </a:rPr>
              <a:t>+</a:t>
            </a:r>
            <a:r>
              <a:rPr lang="en-US" sz="2400" baseline="30000" dirty="0">
                <a:latin typeface="Times New Roman" charset="0"/>
              </a:rPr>
              <a:t>1</a:t>
            </a:r>
            <a:r>
              <a:rPr lang="en-US" sz="2400" dirty="0">
                <a:latin typeface="Symbol" charset="0"/>
              </a:rPr>
              <a:t>-</a:t>
            </a:r>
            <a:r>
              <a:rPr lang="en-US" sz="2400" dirty="0">
                <a:latin typeface="Times New Roman" charset="0"/>
              </a:rPr>
              <a:t>1</a:t>
            </a:r>
            <a:r>
              <a:rPr lang="en-US" sz="2400" dirty="0">
                <a:latin typeface="Tahoma" charset="0"/>
              </a:rPr>
              <a:t> keys</a:t>
            </a:r>
          </a:p>
        </p:txBody>
      </p:sp>
      <p:sp>
        <p:nvSpPr>
          <p:cNvPr id="4102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323012" y="1676400"/>
            <a:ext cx="3962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Blip>
                <a:blip r:embed="rId2"/>
              </a:buBlip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9816" name="Rectangle 8"/>
          <p:cNvSpPr>
            <a:spLocks noGrp="1" noChangeArrowheads="1"/>
          </p:cNvSpPr>
          <p:nvPr>
            <p:ph type="title"/>
          </p:nvPr>
        </p:nvSpPr>
        <p:spPr>
          <a:xfrm>
            <a:off x="2132012" y="304800"/>
            <a:ext cx="69342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Bottom-up Heap Construction</a:t>
            </a:r>
          </a:p>
        </p:txBody>
      </p:sp>
      <p:grpSp>
        <p:nvGrpSpPr>
          <p:cNvPr id="4104" name="Group 24"/>
          <p:cNvGrpSpPr>
            <a:grpSpLocks/>
          </p:cNvGrpSpPr>
          <p:nvPr/>
        </p:nvGrpSpPr>
        <p:grpSpPr bwMode="auto">
          <a:xfrm>
            <a:off x="6880225" y="2209800"/>
            <a:ext cx="2514600" cy="838200"/>
            <a:chOff x="3360" y="1392"/>
            <a:chExt cx="1584" cy="528"/>
          </a:xfrm>
        </p:grpSpPr>
        <p:sp>
          <p:nvSpPr>
            <p:cNvPr id="4114" name="AutoShape 9"/>
            <p:cNvSpPr>
              <a:spLocks noChangeArrowheads="1"/>
            </p:cNvSpPr>
            <p:nvPr/>
          </p:nvSpPr>
          <p:spPr bwMode="auto">
            <a:xfrm>
              <a:off x="3360" y="1392"/>
              <a:ext cx="624" cy="52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2</a:t>
              </a:r>
              <a:r>
                <a:rPr lang="en-US" sz="2000" b="1" i="1" baseline="3000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i </a:t>
              </a:r>
              <a:r>
                <a:rPr lang="en-US" sz="2000">
                  <a:solidFill>
                    <a:srgbClr val="40458C"/>
                  </a:solidFill>
                  <a:latin typeface="Symbol" charset="0"/>
                  <a:ea typeface="ＭＳ Ｐゴシック" charset="0"/>
                </a:rPr>
                <a:t>-</a:t>
              </a:r>
              <a:r>
                <a:rPr lang="en-US" sz="200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4115" name="AutoShape 10"/>
            <p:cNvSpPr>
              <a:spLocks noChangeArrowheads="1"/>
            </p:cNvSpPr>
            <p:nvPr/>
          </p:nvSpPr>
          <p:spPr bwMode="auto">
            <a:xfrm>
              <a:off x="4320" y="1392"/>
              <a:ext cx="624" cy="52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2</a:t>
              </a:r>
              <a:r>
                <a:rPr lang="en-US" sz="2000" b="1" i="1" baseline="3000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i </a:t>
              </a:r>
              <a:r>
                <a:rPr lang="en-US" sz="2000">
                  <a:solidFill>
                    <a:srgbClr val="40458C"/>
                  </a:solidFill>
                  <a:latin typeface="Symbol" charset="0"/>
                  <a:ea typeface="ＭＳ Ｐゴシック" charset="0"/>
                </a:rPr>
                <a:t>-</a:t>
              </a:r>
              <a:r>
                <a:rPr lang="en-US" sz="2000">
                  <a:solidFill>
                    <a:srgbClr val="40458C"/>
                  </a:solidFill>
                  <a:latin typeface="Times New Roman" charset="0"/>
                  <a:ea typeface="ＭＳ Ｐゴシック" charset="0"/>
                </a:rPr>
                <a:t>1</a:t>
              </a:r>
            </a:p>
          </p:txBody>
        </p:sp>
      </p:grpSp>
      <p:sp>
        <p:nvSpPr>
          <p:cNvPr id="4105" name="AutoShape 18"/>
          <p:cNvSpPr>
            <a:spLocks noChangeArrowheads="1"/>
          </p:cNvSpPr>
          <p:nvPr/>
        </p:nvSpPr>
        <p:spPr bwMode="auto">
          <a:xfrm>
            <a:off x="7947025" y="3429000"/>
            <a:ext cx="381000" cy="381000"/>
          </a:xfrm>
          <a:prstGeom prst="downArrow">
            <a:avLst>
              <a:gd name="adj1" fmla="val 50000"/>
              <a:gd name="adj2" fmla="val 25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9829" name="Freeform 21"/>
          <p:cNvSpPr>
            <a:spLocks/>
          </p:cNvSpPr>
          <p:nvPr/>
        </p:nvSpPr>
        <p:spPr bwMode="auto">
          <a:xfrm>
            <a:off x="6296026" y="4191000"/>
            <a:ext cx="3684587" cy="1771650"/>
          </a:xfrm>
          <a:custGeom>
            <a:avLst/>
            <a:gdLst/>
            <a:ahLst/>
            <a:cxnLst>
              <a:cxn ang="0">
                <a:pos x="857" y="147"/>
              </a:cxn>
              <a:cxn ang="0">
                <a:pos x="210" y="981"/>
              </a:cxn>
              <a:cxn ang="0">
                <a:pos x="2119" y="975"/>
              </a:cxn>
              <a:cxn ang="0">
                <a:pos x="1424" y="138"/>
              </a:cxn>
              <a:cxn ang="0">
                <a:pos x="857" y="147"/>
              </a:cxn>
            </a:cxnLst>
            <a:rect l="0" t="0" r="r" b="b"/>
            <a:pathLst>
              <a:path w="2321" h="1116">
                <a:moveTo>
                  <a:pt x="857" y="147"/>
                </a:moveTo>
                <a:cubicBezTo>
                  <a:pt x="722" y="227"/>
                  <a:pt x="0" y="843"/>
                  <a:pt x="210" y="981"/>
                </a:cubicBezTo>
                <a:cubicBezTo>
                  <a:pt x="414" y="1113"/>
                  <a:pt x="1916" y="1116"/>
                  <a:pt x="2119" y="975"/>
                </a:cubicBezTo>
                <a:cubicBezTo>
                  <a:pt x="2321" y="835"/>
                  <a:pt x="1634" y="276"/>
                  <a:pt x="1424" y="138"/>
                </a:cubicBezTo>
                <a:cubicBezTo>
                  <a:pt x="1214" y="0"/>
                  <a:pt x="992" y="67"/>
                  <a:pt x="857" y="1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4107" name="AutoShape 11"/>
          <p:cNvSpPr>
            <a:spLocks noChangeArrowheads="1"/>
          </p:cNvSpPr>
          <p:nvPr/>
        </p:nvSpPr>
        <p:spPr bwMode="auto">
          <a:xfrm>
            <a:off x="6856412" y="4868864"/>
            <a:ext cx="990600" cy="8413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4108" name="AutoShape 12"/>
          <p:cNvSpPr>
            <a:spLocks noChangeArrowheads="1"/>
          </p:cNvSpPr>
          <p:nvPr/>
        </p:nvSpPr>
        <p:spPr bwMode="auto">
          <a:xfrm>
            <a:off x="8380412" y="4868864"/>
            <a:ext cx="990600" cy="8413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4109" name="Oval 13"/>
          <p:cNvSpPr>
            <a:spLocks noChangeArrowheads="1"/>
          </p:cNvSpPr>
          <p:nvPr/>
        </p:nvSpPr>
        <p:spPr bwMode="auto">
          <a:xfrm>
            <a:off x="7961312" y="4411663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cxnSp>
        <p:nvCxnSpPr>
          <p:cNvPr id="4110" name="AutoShape 15"/>
          <p:cNvCxnSpPr>
            <a:cxnSpLocks noChangeShapeType="1"/>
            <a:stCxn id="4109" idx="3"/>
            <a:endCxn id="4107" idx="0"/>
          </p:cNvCxnSpPr>
          <p:nvPr/>
        </p:nvCxnSpPr>
        <p:spPr bwMode="auto">
          <a:xfrm flipH="1">
            <a:off x="7351712" y="4681539"/>
            <a:ext cx="654050" cy="1873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11" name="AutoShape 16"/>
          <p:cNvCxnSpPr>
            <a:cxnSpLocks noChangeShapeType="1"/>
            <a:stCxn id="4109" idx="5"/>
            <a:endCxn id="4108" idx="0"/>
          </p:cNvCxnSpPr>
          <p:nvPr/>
        </p:nvCxnSpPr>
        <p:spPr bwMode="auto">
          <a:xfrm>
            <a:off x="8221662" y="4681539"/>
            <a:ext cx="654050" cy="1873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112" name="Rectangle 22"/>
          <p:cNvSpPr>
            <a:spLocks noChangeArrowheads="1"/>
          </p:cNvSpPr>
          <p:nvPr/>
        </p:nvSpPr>
        <p:spPr bwMode="auto">
          <a:xfrm>
            <a:off x="7683500" y="4872038"/>
            <a:ext cx="925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40458C"/>
                </a:solidFill>
                <a:latin typeface="Times New Roman" charset="0"/>
                <a:ea typeface="ＭＳ Ｐゴシック" charset="0"/>
              </a:rPr>
              <a:t>2</a:t>
            </a:r>
            <a:r>
              <a:rPr lang="en-US" sz="2400" b="1" i="1" baseline="30000">
                <a:solidFill>
                  <a:srgbClr val="40458C"/>
                </a:solidFill>
                <a:latin typeface="Times New Roman" charset="0"/>
                <a:ea typeface="ＭＳ Ｐゴシック" charset="0"/>
              </a:rPr>
              <a:t>i</a:t>
            </a:r>
            <a:r>
              <a:rPr lang="en-US" sz="2400" baseline="30000">
                <a:solidFill>
                  <a:srgbClr val="40458C"/>
                </a:solidFill>
                <a:latin typeface="Symbol" charset="0"/>
                <a:ea typeface="ＭＳ Ｐゴシック" charset="0"/>
              </a:rPr>
              <a:t>+</a:t>
            </a:r>
            <a:r>
              <a:rPr lang="en-US" sz="2400" baseline="30000">
                <a:solidFill>
                  <a:srgbClr val="40458C"/>
                </a:solidFill>
                <a:latin typeface="Times New Roman" charset="0"/>
                <a:ea typeface="ＭＳ Ｐゴシック" charset="0"/>
              </a:rPr>
              <a:t>1</a:t>
            </a:r>
            <a:r>
              <a:rPr lang="en-US" sz="2400">
                <a:solidFill>
                  <a:srgbClr val="40458C"/>
                </a:solidFill>
                <a:latin typeface="Symbol" charset="0"/>
                <a:ea typeface="ＭＳ Ｐゴシック" charset="0"/>
              </a:rPr>
              <a:t>-</a:t>
            </a:r>
            <a:r>
              <a:rPr lang="en-US" sz="2400">
                <a:solidFill>
                  <a:srgbClr val="40458C"/>
                </a:solidFill>
                <a:latin typeface="Times New Roman" charset="0"/>
                <a:ea typeface="ＭＳ Ｐゴシック" charset="0"/>
              </a:rPr>
              <a:t>1</a:t>
            </a:r>
          </a:p>
        </p:txBody>
      </p:sp>
      <p:graphicFrame>
        <p:nvGraphicFramePr>
          <p:cNvPr id="4098" name="Object 25"/>
          <p:cNvGraphicFramePr>
            <a:graphicFrameLocks noChangeAspect="1"/>
          </p:cNvGraphicFramePr>
          <p:nvPr/>
        </p:nvGraphicFramePr>
        <p:xfrm>
          <a:off x="8913812" y="490539"/>
          <a:ext cx="1371600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744560" imgH="1584360" progId="MS_ClipArt_Gallery.2">
                  <p:embed/>
                </p:oleObj>
              </mc:Choice>
              <mc:Fallback>
                <p:oleObj name="Clip" r:id="rId3" imgW="1744560" imgH="1584360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3812" y="490539"/>
                        <a:ext cx="1371600" cy="1246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3" name="Date Placeholder 18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3436437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0CA68BA-2791-574E-BE9C-CF79360E0C6C}" type="slidenum">
              <a:rPr lang="en-US" sz="1400">
                <a:solidFill>
                  <a:srgbClr val="40458C"/>
                </a:solidFill>
              </a:rPr>
              <a:pPr eaLnBrk="1" hangingPunct="1"/>
              <a:t>34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</a:t>
            </a:r>
          </a:p>
        </p:txBody>
      </p:sp>
      <p:sp>
        <p:nvSpPr>
          <p:cNvPr id="19461" name="Oval 85"/>
          <p:cNvSpPr>
            <a:spLocks noChangeArrowheads="1"/>
          </p:cNvSpPr>
          <p:nvPr/>
        </p:nvSpPr>
        <p:spPr bwMode="auto">
          <a:xfrm>
            <a:off x="4002087" y="21034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19462" name="AutoShape 86"/>
          <p:cNvCxnSpPr>
            <a:cxnSpLocks noChangeShapeType="1"/>
            <a:stCxn id="19461" idx="3"/>
            <a:endCxn id="19464" idx="7"/>
          </p:cNvCxnSpPr>
          <p:nvPr/>
        </p:nvCxnSpPr>
        <p:spPr bwMode="auto">
          <a:xfrm flipH="1">
            <a:off x="3186112" y="2346325"/>
            <a:ext cx="857250" cy="2540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63" name="AutoShape 87"/>
          <p:cNvCxnSpPr>
            <a:cxnSpLocks noChangeShapeType="1"/>
            <a:stCxn id="19469" idx="1"/>
            <a:endCxn id="19461" idx="5"/>
          </p:cNvCxnSpPr>
          <p:nvPr/>
        </p:nvCxnSpPr>
        <p:spPr bwMode="auto">
          <a:xfrm flipH="1" flipV="1">
            <a:off x="4246562" y="2346325"/>
            <a:ext cx="857250" cy="2555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4" name="Oval 89"/>
          <p:cNvSpPr>
            <a:spLocks noChangeArrowheads="1"/>
          </p:cNvSpPr>
          <p:nvPr/>
        </p:nvSpPr>
        <p:spPr bwMode="auto">
          <a:xfrm>
            <a:off x="2943225" y="2559050"/>
            <a:ext cx="284162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9465" name="Oval 90"/>
          <p:cNvSpPr>
            <a:spLocks noChangeArrowheads="1"/>
          </p:cNvSpPr>
          <p:nvPr/>
        </p:nvSpPr>
        <p:spPr bwMode="auto">
          <a:xfrm>
            <a:off x="3465512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15</a:t>
            </a:r>
          </a:p>
        </p:txBody>
      </p:sp>
      <p:cxnSp>
        <p:nvCxnSpPr>
          <p:cNvPr id="19466" name="AutoShape 95"/>
          <p:cNvCxnSpPr>
            <a:cxnSpLocks noChangeShapeType="1"/>
            <a:stCxn id="19468" idx="7"/>
            <a:endCxn id="19464" idx="3"/>
          </p:cNvCxnSpPr>
          <p:nvPr/>
        </p:nvCxnSpPr>
        <p:spPr bwMode="auto">
          <a:xfrm flipV="1">
            <a:off x="2663826" y="2803525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67" name="AutoShape 96"/>
          <p:cNvCxnSpPr>
            <a:cxnSpLocks noChangeShapeType="1"/>
            <a:stCxn id="19465" idx="1"/>
            <a:endCxn id="19464" idx="5"/>
          </p:cNvCxnSpPr>
          <p:nvPr/>
        </p:nvCxnSpPr>
        <p:spPr bwMode="auto">
          <a:xfrm flipH="1" flipV="1">
            <a:off x="3186113" y="2803525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8" name="Oval 97"/>
          <p:cNvSpPr>
            <a:spLocks noChangeArrowheads="1"/>
          </p:cNvSpPr>
          <p:nvPr/>
        </p:nvSpPr>
        <p:spPr bwMode="auto">
          <a:xfrm>
            <a:off x="2420938" y="30146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16</a:t>
            </a:r>
          </a:p>
        </p:txBody>
      </p:sp>
      <p:sp>
        <p:nvSpPr>
          <p:cNvPr id="19469" name="Oval 103"/>
          <p:cNvSpPr>
            <a:spLocks noChangeArrowheads="1"/>
          </p:cNvSpPr>
          <p:nvPr/>
        </p:nvSpPr>
        <p:spPr bwMode="auto">
          <a:xfrm>
            <a:off x="5062538" y="2560638"/>
            <a:ext cx="284163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9470" name="Oval 104"/>
          <p:cNvSpPr>
            <a:spLocks noChangeArrowheads="1"/>
          </p:cNvSpPr>
          <p:nvPr/>
        </p:nvSpPr>
        <p:spPr bwMode="auto">
          <a:xfrm>
            <a:off x="55848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12</a:t>
            </a:r>
          </a:p>
        </p:txBody>
      </p:sp>
      <p:cxnSp>
        <p:nvCxnSpPr>
          <p:cNvPr id="19471" name="AutoShape 109"/>
          <p:cNvCxnSpPr>
            <a:cxnSpLocks noChangeShapeType="1"/>
            <a:stCxn id="19473" idx="7"/>
            <a:endCxn id="19469" idx="3"/>
          </p:cNvCxnSpPr>
          <p:nvPr/>
        </p:nvCxnSpPr>
        <p:spPr bwMode="auto">
          <a:xfrm flipV="1">
            <a:off x="4783138" y="2805114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72" name="AutoShape 110"/>
          <p:cNvCxnSpPr>
            <a:cxnSpLocks noChangeShapeType="1"/>
            <a:stCxn id="19470" idx="1"/>
            <a:endCxn id="19469" idx="5"/>
          </p:cNvCxnSpPr>
          <p:nvPr/>
        </p:nvCxnSpPr>
        <p:spPr bwMode="auto">
          <a:xfrm flipH="1" flipV="1">
            <a:off x="5305426" y="2805114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73" name="Oval 111"/>
          <p:cNvSpPr>
            <a:spLocks noChangeArrowheads="1"/>
          </p:cNvSpPr>
          <p:nvPr/>
        </p:nvSpPr>
        <p:spPr bwMode="auto">
          <a:xfrm>
            <a:off x="4540250" y="30162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4</a:t>
            </a:r>
          </a:p>
        </p:txBody>
      </p:sp>
      <p:sp>
        <p:nvSpPr>
          <p:cNvPr id="19474" name="Oval 116"/>
          <p:cNvSpPr>
            <a:spLocks noChangeArrowheads="1"/>
          </p:cNvSpPr>
          <p:nvPr/>
        </p:nvSpPr>
        <p:spPr bwMode="auto">
          <a:xfrm>
            <a:off x="6121401" y="1676401"/>
            <a:ext cx="287337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19475" name="AutoShape 117"/>
          <p:cNvCxnSpPr>
            <a:cxnSpLocks noChangeShapeType="1"/>
            <a:stCxn id="19474" idx="5"/>
            <a:endCxn id="19477" idx="1"/>
          </p:cNvCxnSpPr>
          <p:nvPr/>
        </p:nvCxnSpPr>
        <p:spPr bwMode="auto">
          <a:xfrm>
            <a:off x="6365875" y="19192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76" name="AutoShape 118"/>
          <p:cNvCxnSpPr>
            <a:cxnSpLocks noChangeShapeType="1"/>
            <a:stCxn id="19474" idx="3"/>
            <a:endCxn id="19461" idx="7"/>
          </p:cNvCxnSpPr>
          <p:nvPr/>
        </p:nvCxnSpPr>
        <p:spPr bwMode="auto">
          <a:xfrm flipH="1">
            <a:off x="4246562" y="1919289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77" name="Oval 119"/>
          <p:cNvSpPr>
            <a:spLocks noChangeArrowheads="1"/>
          </p:cNvSpPr>
          <p:nvPr/>
        </p:nvSpPr>
        <p:spPr bwMode="auto">
          <a:xfrm>
            <a:off x="8242300" y="2105026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19478" name="AutoShape 120"/>
          <p:cNvCxnSpPr>
            <a:cxnSpLocks noChangeShapeType="1"/>
            <a:stCxn id="19477" idx="3"/>
            <a:endCxn id="19480" idx="7"/>
          </p:cNvCxnSpPr>
          <p:nvPr/>
        </p:nvCxnSpPr>
        <p:spPr bwMode="auto">
          <a:xfrm flipH="1">
            <a:off x="7426325" y="2347913"/>
            <a:ext cx="857250" cy="2540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79" name="AutoShape 121"/>
          <p:cNvCxnSpPr>
            <a:cxnSpLocks noChangeShapeType="1"/>
            <a:stCxn id="19485" idx="1"/>
            <a:endCxn id="19477" idx="5"/>
          </p:cNvCxnSpPr>
          <p:nvPr/>
        </p:nvCxnSpPr>
        <p:spPr bwMode="auto">
          <a:xfrm flipH="1" flipV="1">
            <a:off x="8486775" y="2347914"/>
            <a:ext cx="857250" cy="2555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80" name="Oval 123"/>
          <p:cNvSpPr>
            <a:spLocks noChangeArrowheads="1"/>
          </p:cNvSpPr>
          <p:nvPr/>
        </p:nvSpPr>
        <p:spPr bwMode="auto">
          <a:xfrm>
            <a:off x="7183438" y="2560638"/>
            <a:ext cx="284163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9481" name="Oval 124"/>
          <p:cNvSpPr>
            <a:spLocks noChangeArrowheads="1"/>
          </p:cNvSpPr>
          <p:nvPr/>
        </p:nvSpPr>
        <p:spPr bwMode="auto">
          <a:xfrm>
            <a:off x="7705725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cxnSp>
        <p:nvCxnSpPr>
          <p:cNvPr id="19482" name="AutoShape 129"/>
          <p:cNvCxnSpPr>
            <a:cxnSpLocks noChangeShapeType="1"/>
            <a:stCxn id="19484" idx="7"/>
            <a:endCxn id="19480" idx="3"/>
          </p:cNvCxnSpPr>
          <p:nvPr/>
        </p:nvCxnSpPr>
        <p:spPr bwMode="auto">
          <a:xfrm flipV="1">
            <a:off x="6904038" y="2805114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83" name="AutoShape 130"/>
          <p:cNvCxnSpPr>
            <a:cxnSpLocks noChangeShapeType="1"/>
            <a:stCxn id="19481" idx="1"/>
            <a:endCxn id="19480" idx="5"/>
          </p:cNvCxnSpPr>
          <p:nvPr/>
        </p:nvCxnSpPr>
        <p:spPr bwMode="auto">
          <a:xfrm flipH="1" flipV="1">
            <a:off x="7426326" y="2805114"/>
            <a:ext cx="320675" cy="24288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84" name="Oval 131"/>
          <p:cNvSpPr>
            <a:spLocks noChangeArrowheads="1"/>
          </p:cNvSpPr>
          <p:nvPr/>
        </p:nvSpPr>
        <p:spPr bwMode="auto">
          <a:xfrm>
            <a:off x="6661150" y="30162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19485" name="Oval 137"/>
          <p:cNvSpPr>
            <a:spLocks noChangeArrowheads="1"/>
          </p:cNvSpPr>
          <p:nvPr/>
        </p:nvSpPr>
        <p:spPr bwMode="auto">
          <a:xfrm>
            <a:off x="9302750" y="2562225"/>
            <a:ext cx="284162" cy="2857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9486" name="Oval 138"/>
          <p:cNvSpPr>
            <a:spLocks noChangeArrowheads="1"/>
          </p:cNvSpPr>
          <p:nvPr/>
        </p:nvSpPr>
        <p:spPr bwMode="auto">
          <a:xfrm>
            <a:off x="9825037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20</a:t>
            </a:r>
          </a:p>
        </p:txBody>
      </p:sp>
      <p:cxnSp>
        <p:nvCxnSpPr>
          <p:cNvPr id="19487" name="AutoShape 143"/>
          <p:cNvCxnSpPr>
            <a:cxnSpLocks noChangeShapeType="1"/>
            <a:stCxn id="19489" idx="7"/>
            <a:endCxn id="19485" idx="3"/>
          </p:cNvCxnSpPr>
          <p:nvPr/>
        </p:nvCxnSpPr>
        <p:spPr bwMode="auto">
          <a:xfrm flipV="1">
            <a:off x="9023351" y="2806700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88" name="AutoShape 144"/>
          <p:cNvCxnSpPr>
            <a:cxnSpLocks noChangeShapeType="1"/>
            <a:stCxn id="19486" idx="1"/>
            <a:endCxn id="19485" idx="5"/>
          </p:cNvCxnSpPr>
          <p:nvPr/>
        </p:nvCxnSpPr>
        <p:spPr bwMode="auto">
          <a:xfrm flipH="1" flipV="1">
            <a:off x="9545638" y="2806700"/>
            <a:ext cx="320675" cy="242888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89" name="Oval 145"/>
          <p:cNvSpPr>
            <a:spLocks noChangeArrowheads="1"/>
          </p:cNvSpPr>
          <p:nvPr/>
        </p:nvSpPr>
        <p:spPr bwMode="auto">
          <a:xfrm>
            <a:off x="8780463" y="30178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23</a:t>
            </a:r>
          </a:p>
        </p:txBody>
      </p:sp>
      <p:sp>
        <p:nvSpPr>
          <p:cNvPr id="19490" name="Oval 150"/>
          <p:cNvSpPr>
            <a:spLocks noChangeArrowheads="1"/>
          </p:cNvSpPr>
          <p:nvPr/>
        </p:nvSpPr>
        <p:spPr bwMode="auto">
          <a:xfrm>
            <a:off x="3975100" y="46180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19491" name="AutoShape 151"/>
          <p:cNvCxnSpPr>
            <a:cxnSpLocks noChangeShapeType="1"/>
            <a:stCxn id="19490" idx="3"/>
            <a:endCxn id="19493" idx="7"/>
          </p:cNvCxnSpPr>
          <p:nvPr/>
        </p:nvCxnSpPr>
        <p:spPr bwMode="auto">
          <a:xfrm flipH="1">
            <a:off x="3159125" y="4860926"/>
            <a:ext cx="857250" cy="239713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2" name="AutoShape 152"/>
          <p:cNvCxnSpPr>
            <a:cxnSpLocks noChangeShapeType="1"/>
            <a:stCxn id="19498" idx="1"/>
            <a:endCxn id="19490" idx="5"/>
          </p:cNvCxnSpPr>
          <p:nvPr/>
        </p:nvCxnSpPr>
        <p:spPr bwMode="auto">
          <a:xfrm flipH="1" flipV="1">
            <a:off x="4219575" y="4860925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93" name="Oval 153"/>
          <p:cNvSpPr>
            <a:spLocks noChangeArrowheads="1"/>
          </p:cNvSpPr>
          <p:nvPr/>
        </p:nvSpPr>
        <p:spPr bwMode="auto">
          <a:xfrm>
            <a:off x="2916238" y="50736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25</a:t>
            </a:r>
          </a:p>
        </p:txBody>
      </p:sp>
      <p:sp>
        <p:nvSpPr>
          <p:cNvPr id="19494" name="Oval 154"/>
          <p:cNvSpPr>
            <a:spLocks noChangeArrowheads="1"/>
          </p:cNvSpPr>
          <p:nvPr/>
        </p:nvSpPr>
        <p:spPr bwMode="auto">
          <a:xfrm>
            <a:off x="3438525" y="55292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15</a:t>
            </a:r>
          </a:p>
        </p:txBody>
      </p:sp>
      <p:cxnSp>
        <p:nvCxnSpPr>
          <p:cNvPr id="19495" name="AutoShape 159"/>
          <p:cNvCxnSpPr>
            <a:cxnSpLocks noChangeShapeType="1"/>
            <a:stCxn id="19497" idx="7"/>
            <a:endCxn id="19493" idx="3"/>
          </p:cNvCxnSpPr>
          <p:nvPr/>
        </p:nvCxnSpPr>
        <p:spPr bwMode="auto">
          <a:xfrm flipV="1">
            <a:off x="2636838" y="53324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6" name="AutoShape 160"/>
          <p:cNvCxnSpPr>
            <a:cxnSpLocks noChangeShapeType="1"/>
            <a:stCxn id="19494" idx="1"/>
            <a:endCxn id="19493" idx="5"/>
          </p:cNvCxnSpPr>
          <p:nvPr/>
        </p:nvCxnSpPr>
        <p:spPr bwMode="auto">
          <a:xfrm flipH="1" flipV="1">
            <a:off x="3159126" y="53324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97" name="Oval 161"/>
          <p:cNvSpPr>
            <a:spLocks noChangeArrowheads="1"/>
          </p:cNvSpPr>
          <p:nvPr/>
        </p:nvSpPr>
        <p:spPr bwMode="auto">
          <a:xfrm>
            <a:off x="2393950" y="55292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16</a:t>
            </a:r>
          </a:p>
        </p:txBody>
      </p:sp>
      <p:sp>
        <p:nvSpPr>
          <p:cNvPr id="19498" name="Oval 166"/>
          <p:cNvSpPr>
            <a:spLocks noChangeArrowheads="1"/>
          </p:cNvSpPr>
          <p:nvPr/>
        </p:nvSpPr>
        <p:spPr bwMode="auto">
          <a:xfrm>
            <a:off x="5035550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19499" name="Oval 167"/>
          <p:cNvSpPr>
            <a:spLocks noChangeArrowheads="1"/>
          </p:cNvSpPr>
          <p:nvPr/>
        </p:nvSpPr>
        <p:spPr bwMode="auto">
          <a:xfrm>
            <a:off x="5557837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12</a:t>
            </a:r>
          </a:p>
        </p:txBody>
      </p:sp>
      <p:cxnSp>
        <p:nvCxnSpPr>
          <p:cNvPr id="19500" name="AutoShape 172"/>
          <p:cNvCxnSpPr>
            <a:cxnSpLocks noChangeShapeType="1"/>
            <a:stCxn id="19502" idx="7"/>
            <a:endCxn id="19498" idx="3"/>
          </p:cNvCxnSpPr>
          <p:nvPr/>
        </p:nvCxnSpPr>
        <p:spPr bwMode="auto">
          <a:xfrm flipV="1">
            <a:off x="4756151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501" name="AutoShape 173"/>
          <p:cNvCxnSpPr>
            <a:cxnSpLocks noChangeShapeType="1"/>
            <a:stCxn id="19499" idx="1"/>
            <a:endCxn id="19498" idx="5"/>
          </p:cNvCxnSpPr>
          <p:nvPr/>
        </p:nvCxnSpPr>
        <p:spPr bwMode="auto">
          <a:xfrm flipH="1" flipV="1">
            <a:off x="5278438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502" name="Oval 174"/>
          <p:cNvSpPr>
            <a:spLocks noChangeArrowheads="1"/>
          </p:cNvSpPr>
          <p:nvPr/>
        </p:nvSpPr>
        <p:spPr bwMode="auto">
          <a:xfrm>
            <a:off x="4513263" y="55308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4</a:t>
            </a:r>
          </a:p>
        </p:txBody>
      </p:sp>
      <p:sp>
        <p:nvSpPr>
          <p:cNvPr id="19503" name="Oval 179"/>
          <p:cNvSpPr>
            <a:spLocks noChangeArrowheads="1"/>
          </p:cNvSpPr>
          <p:nvPr/>
        </p:nvSpPr>
        <p:spPr bwMode="auto">
          <a:xfrm>
            <a:off x="6094412" y="4191001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19504" name="AutoShape 180"/>
          <p:cNvCxnSpPr>
            <a:cxnSpLocks noChangeShapeType="1"/>
            <a:stCxn id="19503" idx="5"/>
            <a:endCxn id="19506" idx="1"/>
          </p:cNvCxnSpPr>
          <p:nvPr/>
        </p:nvCxnSpPr>
        <p:spPr bwMode="auto">
          <a:xfrm>
            <a:off x="6338887" y="44338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505" name="AutoShape 181"/>
          <p:cNvCxnSpPr>
            <a:cxnSpLocks noChangeShapeType="1"/>
            <a:stCxn id="19503" idx="3"/>
            <a:endCxn id="19490" idx="7"/>
          </p:cNvCxnSpPr>
          <p:nvPr/>
        </p:nvCxnSpPr>
        <p:spPr bwMode="auto">
          <a:xfrm flipH="1">
            <a:off x="4219575" y="4433889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506" name="Oval 182"/>
          <p:cNvSpPr>
            <a:spLocks noChangeArrowheads="1"/>
          </p:cNvSpPr>
          <p:nvPr/>
        </p:nvSpPr>
        <p:spPr bwMode="auto">
          <a:xfrm>
            <a:off x="8215312" y="4619626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19507" name="AutoShape 183"/>
          <p:cNvCxnSpPr>
            <a:cxnSpLocks noChangeShapeType="1"/>
            <a:stCxn id="19506" idx="3"/>
            <a:endCxn id="19509" idx="7"/>
          </p:cNvCxnSpPr>
          <p:nvPr/>
        </p:nvCxnSpPr>
        <p:spPr bwMode="auto">
          <a:xfrm flipH="1">
            <a:off x="7399337" y="4862513"/>
            <a:ext cx="857250" cy="2397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508" name="AutoShape 184"/>
          <p:cNvCxnSpPr>
            <a:cxnSpLocks noChangeShapeType="1"/>
            <a:stCxn id="19514" idx="1"/>
            <a:endCxn id="19506" idx="5"/>
          </p:cNvCxnSpPr>
          <p:nvPr/>
        </p:nvCxnSpPr>
        <p:spPr bwMode="auto">
          <a:xfrm flipH="1" flipV="1">
            <a:off x="8459787" y="4862513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509" name="Oval 185"/>
          <p:cNvSpPr>
            <a:spLocks noChangeArrowheads="1"/>
          </p:cNvSpPr>
          <p:nvPr/>
        </p:nvSpPr>
        <p:spPr bwMode="auto">
          <a:xfrm>
            <a:off x="7156450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11</a:t>
            </a:r>
          </a:p>
        </p:txBody>
      </p:sp>
      <p:sp>
        <p:nvSpPr>
          <p:cNvPr id="19510" name="Oval 186"/>
          <p:cNvSpPr>
            <a:spLocks noChangeArrowheads="1"/>
          </p:cNvSpPr>
          <p:nvPr/>
        </p:nvSpPr>
        <p:spPr bwMode="auto">
          <a:xfrm>
            <a:off x="7678737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cxnSp>
        <p:nvCxnSpPr>
          <p:cNvPr id="19511" name="AutoShape 191"/>
          <p:cNvCxnSpPr>
            <a:cxnSpLocks noChangeShapeType="1"/>
            <a:stCxn id="19513" idx="7"/>
            <a:endCxn id="19509" idx="3"/>
          </p:cNvCxnSpPr>
          <p:nvPr/>
        </p:nvCxnSpPr>
        <p:spPr bwMode="auto">
          <a:xfrm flipV="1">
            <a:off x="6877051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512" name="AutoShape 192"/>
          <p:cNvCxnSpPr>
            <a:cxnSpLocks noChangeShapeType="1"/>
            <a:stCxn id="19510" idx="1"/>
            <a:endCxn id="19509" idx="5"/>
          </p:cNvCxnSpPr>
          <p:nvPr/>
        </p:nvCxnSpPr>
        <p:spPr bwMode="auto">
          <a:xfrm flipH="1" flipV="1">
            <a:off x="7399338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513" name="Oval 193"/>
          <p:cNvSpPr>
            <a:spLocks noChangeArrowheads="1"/>
          </p:cNvSpPr>
          <p:nvPr/>
        </p:nvSpPr>
        <p:spPr bwMode="auto">
          <a:xfrm>
            <a:off x="6634163" y="55308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19514" name="Oval 198"/>
          <p:cNvSpPr>
            <a:spLocks noChangeArrowheads="1"/>
          </p:cNvSpPr>
          <p:nvPr/>
        </p:nvSpPr>
        <p:spPr bwMode="auto">
          <a:xfrm>
            <a:off x="9275763" y="5076825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27</a:t>
            </a:r>
          </a:p>
        </p:txBody>
      </p:sp>
      <p:sp>
        <p:nvSpPr>
          <p:cNvPr id="19515" name="Oval 199"/>
          <p:cNvSpPr>
            <a:spLocks noChangeArrowheads="1"/>
          </p:cNvSpPr>
          <p:nvPr/>
        </p:nvSpPr>
        <p:spPr bwMode="auto">
          <a:xfrm>
            <a:off x="9798050" y="55324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20</a:t>
            </a:r>
          </a:p>
        </p:txBody>
      </p:sp>
      <p:cxnSp>
        <p:nvCxnSpPr>
          <p:cNvPr id="19516" name="AutoShape 204"/>
          <p:cNvCxnSpPr>
            <a:cxnSpLocks noChangeShapeType="1"/>
            <a:stCxn id="19518" idx="7"/>
            <a:endCxn id="19514" idx="3"/>
          </p:cNvCxnSpPr>
          <p:nvPr/>
        </p:nvCxnSpPr>
        <p:spPr bwMode="auto">
          <a:xfrm flipV="1">
            <a:off x="8996363" y="53355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517" name="AutoShape 205"/>
          <p:cNvCxnSpPr>
            <a:cxnSpLocks noChangeShapeType="1"/>
            <a:stCxn id="19515" idx="1"/>
            <a:endCxn id="19514" idx="5"/>
          </p:cNvCxnSpPr>
          <p:nvPr/>
        </p:nvCxnSpPr>
        <p:spPr bwMode="auto">
          <a:xfrm flipH="1" flipV="1">
            <a:off x="9518651" y="53355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518" name="Oval 206"/>
          <p:cNvSpPr>
            <a:spLocks noChangeArrowheads="1"/>
          </p:cNvSpPr>
          <p:nvPr/>
        </p:nvSpPr>
        <p:spPr bwMode="auto">
          <a:xfrm>
            <a:off x="8753475" y="55324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23</a:t>
            </a:r>
          </a:p>
        </p:txBody>
      </p:sp>
      <p:sp>
        <p:nvSpPr>
          <p:cNvPr id="19519" name="Date Placeholder 6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160166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D313CC5-370A-C648-B42E-768526863F59}" type="slidenum">
              <a:rPr lang="en-US" sz="1400">
                <a:solidFill>
                  <a:srgbClr val="40458C"/>
                </a:solidFill>
              </a:rPr>
              <a:pPr eaLnBrk="1" hangingPunct="1"/>
              <a:t>35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(contd.)</a:t>
            </a:r>
          </a:p>
        </p:txBody>
      </p:sp>
      <p:sp>
        <p:nvSpPr>
          <p:cNvPr id="20485" name="Oval 4"/>
          <p:cNvSpPr>
            <a:spLocks noChangeArrowheads="1"/>
          </p:cNvSpPr>
          <p:nvPr/>
        </p:nvSpPr>
        <p:spPr bwMode="auto">
          <a:xfrm>
            <a:off x="4051300" y="21034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20486" name="AutoShape 5"/>
          <p:cNvCxnSpPr>
            <a:cxnSpLocks noChangeShapeType="1"/>
            <a:stCxn id="20485" idx="3"/>
            <a:endCxn id="20488" idx="7"/>
          </p:cNvCxnSpPr>
          <p:nvPr/>
        </p:nvCxnSpPr>
        <p:spPr bwMode="auto">
          <a:xfrm flipH="1">
            <a:off x="3235325" y="2346326"/>
            <a:ext cx="857250" cy="239713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487" name="AutoShape 6"/>
          <p:cNvCxnSpPr>
            <a:cxnSpLocks noChangeShapeType="1"/>
            <a:stCxn id="20493" idx="1"/>
            <a:endCxn id="20485" idx="5"/>
          </p:cNvCxnSpPr>
          <p:nvPr/>
        </p:nvCxnSpPr>
        <p:spPr bwMode="auto">
          <a:xfrm flipH="1" flipV="1">
            <a:off x="4295775" y="2346325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488" name="Oval 7"/>
          <p:cNvSpPr>
            <a:spLocks noChangeArrowheads="1"/>
          </p:cNvSpPr>
          <p:nvPr/>
        </p:nvSpPr>
        <p:spPr bwMode="auto">
          <a:xfrm>
            <a:off x="2992438" y="25590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25</a:t>
            </a:r>
          </a:p>
        </p:txBody>
      </p:sp>
      <p:sp>
        <p:nvSpPr>
          <p:cNvPr id="20489" name="Oval 8"/>
          <p:cNvSpPr>
            <a:spLocks noChangeArrowheads="1"/>
          </p:cNvSpPr>
          <p:nvPr/>
        </p:nvSpPr>
        <p:spPr bwMode="auto">
          <a:xfrm>
            <a:off x="3514725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15</a:t>
            </a:r>
          </a:p>
        </p:txBody>
      </p:sp>
      <p:cxnSp>
        <p:nvCxnSpPr>
          <p:cNvPr id="20490" name="AutoShape 13"/>
          <p:cNvCxnSpPr>
            <a:cxnSpLocks noChangeShapeType="1"/>
            <a:stCxn id="20492" idx="7"/>
            <a:endCxn id="20488" idx="3"/>
          </p:cNvCxnSpPr>
          <p:nvPr/>
        </p:nvCxnSpPr>
        <p:spPr bwMode="auto">
          <a:xfrm flipV="1">
            <a:off x="2713038" y="28178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491" name="AutoShape 14"/>
          <p:cNvCxnSpPr>
            <a:cxnSpLocks noChangeShapeType="1"/>
            <a:stCxn id="20489" idx="1"/>
            <a:endCxn id="20488" idx="5"/>
          </p:cNvCxnSpPr>
          <p:nvPr/>
        </p:nvCxnSpPr>
        <p:spPr bwMode="auto">
          <a:xfrm flipH="1" flipV="1">
            <a:off x="3235326" y="28178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492" name="Oval 15"/>
          <p:cNvSpPr>
            <a:spLocks noChangeArrowheads="1"/>
          </p:cNvSpPr>
          <p:nvPr/>
        </p:nvSpPr>
        <p:spPr bwMode="auto">
          <a:xfrm>
            <a:off x="2470150" y="30146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16</a:t>
            </a:r>
          </a:p>
        </p:txBody>
      </p:sp>
      <p:sp>
        <p:nvSpPr>
          <p:cNvPr id="20493" name="Oval 20"/>
          <p:cNvSpPr>
            <a:spLocks noChangeArrowheads="1"/>
          </p:cNvSpPr>
          <p:nvPr/>
        </p:nvSpPr>
        <p:spPr bwMode="auto">
          <a:xfrm>
            <a:off x="5111750" y="25606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20494" name="Oval 21"/>
          <p:cNvSpPr>
            <a:spLocks noChangeArrowheads="1"/>
          </p:cNvSpPr>
          <p:nvPr/>
        </p:nvSpPr>
        <p:spPr bwMode="auto">
          <a:xfrm>
            <a:off x="5634037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12</a:t>
            </a:r>
          </a:p>
        </p:txBody>
      </p:sp>
      <p:cxnSp>
        <p:nvCxnSpPr>
          <p:cNvPr id="20495" name="AutoShape 26"/>
          <p:cNvCxnSpPr>
            <a:cxnSpLocks noChangeShapeType="1"/>
            <a:stCxn id="20497" idx="7"/>
            <a:endCxn id="20493" idx="3"/>
          </p:cNvCxnSpPr>
          <p:nvPr/>
        </p:nvCxnSpPr>
        <p:spPr bwMode="auto">
          <a:xfrm flipV="1">
            <a:off x="4832351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496" name="AutoShape 27"/>
          <p:cNvCxnSpPr>
            <a:cxnSpLocks noChangeShapeType="1"/>
            <a:stCxn id="20494" idx="1"/>
            <a:endCxn id="20493" idx="5"/>
          </p:cNvCxnSpPr>
          <p:nvPr/>
        </p:nvCxnSpPr>
        <p:spPr bwMode="auto">
          <a:xfrm flipH="1" flipV="1">
            <a:off x="5354638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497" name="Oval 28"/>
          <p:cNvSpPr>
            <a:spLocks noChangeArrowheads="1"/>
          </p:cNvSpPr>
          <p:nvPr/>
        </p:nvSpPr>
        <p:spPr bwMode="auto">
          <a:xfrm>
            <a:off x="4589463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4</a:t>
            </a:r>
          </a:p>
        </p:txBody>
      </p:sp>
      <p:sp>
        <p:nvSpPr>
          <p:cNvPr id="20498" name="Oval 33"/>
          <p:cNvSpPr>
            <a:spLocks noChangeArrowheads="1"/>
          </p:cNvSpPr>
          <p:nvPr/>
        </p:nvSpPr>
        <p:spPr bwMode="auto">
          <a:xfrm>
            <a:off x="6170612" y="1676401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20499" name="AutoShape 34"/>
          <p:cNvCxnSpPr>
            <a:cxnSpLocks noChangeShapeType="1"/>
            <a:stCxn id="20498" idx="5"/>
            <a:endCxn id="20501" idx="1"/>
          </p:cNvCxnSpPr>
          <p:nvPr/>
        </p:nvCxnSpPr>
        <p:spPr bwMode="auto">
          <a:xfrm>
            <a:off x="6415087" y="19192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00" name="AutoShape 35"/>
          <p:cNvCxnSpPr>
            <a:cxnSpLocks noChangeShapeType="1"/>
            <a:stCxn id="20498" idx="3"/>
            <a:endCxn id="20485" idx="7"/>
          </p:cNvCxnSpPr>
          <p:nvPr/>
        </p:nvCxnSpPr>
        <p:spPr bwMode="auto">
          <a:xfrm flipH="1">
            <a:off x="4295775" y="1919289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01" name="Oval 36"/>
          <p:cNvSpPr>
            <a:spLocks noChangeArrowheads="1"/>
          </p:cNvSpPr>
          <p:nvPr/>
        </p:nvSpPr>
        <p:spPr bwMode="auto">
          <a:xfrm>
            <a:off x="8291512" y="2105026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20502" name="AutoShape 37"/>
          <p:cNvCxnSpPr>
            <a:cxnSpLocks noChangeShapeType="1"/>
            <a:stCxn id="20501" idx="3"/>
            <a:endCxn id="20504" idx="7"/>
          </p:cNvCxnSpPr>
          <p:nvPr/>
        </p:nvCxnSpPr>
        <p:spPr bwMode="auto">
          <a:xfrm flipH="1">
            <a:off x="7475537" y="2347913"/>
            <a:ext cx="857250" cy="2397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03" name="AutoShape 38"/>
          <p:cNvCxnSpPr>
            <a:cxnSpLocks noChangeShapeType="1"/>
            <a:stCxn id="20509" idx="1"/>
            <a:endCxn id="20501" idx="5"/>
          </p:cNvCxnSpPr>
          <p:nvPr/>
        </p:nvCxnSpPr>
        <p:spPr bwMode="auto">
          <a:xfrm flipH="1" flipV="1">
            <a:off x="8535987" y="2347913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04" name="Oval 39"/>
          <p:cNvSpPr>
            <a:spLocks noChangeArrowheads="1"/>
          </p:cNvSpPr>
          <p:nvPr/>
        </p:nvSpPr>
        <p:spPr bwMode="auto">
          <a:xfrm>
            <a:off x="7232650" y="25606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11</a:t>
            </a:r>
          </a:p>
        </p:txBody>
      </p:sp>
      <p:sp>
        <p:nvSpPr>
          <p:cNvPr id="20505" name="Oval 40"/>
          <p:cNvSpPr>
            <a:spLocks noChangeArrowheads="1"/>
          </p:cNvSpPr>
          <p:nvPr/>
        </p:nvSpPr>
        <p:spPr bwMode="auto">
          <a:xfrm>
            <a:off x="7754937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cxnSp>
        <p:nvCxnSpPr>
          <p:cNvPr id="20506" name="AutoShape 45"/>
          <p:cNvCxnSpPr>
            <a:cxnSpLocks noChangeShapeType="1"/>
            <a:stCxn id="20508" idx="7"/>
            <a:endCxn id="20504" idx="3"/>
          </p:cNvCxnSpPr>
          <p:nvPr/>
        </p:nvCxnSpPr>
        <p:spPr bwMode="auto">
          <a:xfrm flipV="1">
            <a:off x="6953251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07" name="AutoShape 46"/>
          <p:cNvCxnSpPr>
            <a:cxnSpLocks noChangeShapeType="1"/>
            <a:stCxn id="20505" idx="1"/>
            <a:endCxn id="20504" idx="5"/>
          </p:cNvCxnSpPr>
          <p:nvPr/>
        </p:nvCxnSpPr>
        <p:spPr bwMode="auto">
          <a:xfrm flipH="1" flipV="1">
            <a:off x="7475538" y="28194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08" name="Oval 47"/>
          <p:cNvSpPr>
            <a:spLocks noChangeArrowheads="1"/>
          </p:cNvSpPr>
          <p:nvPr/>
        </p:nvSpPr>
        <p:spPr bwMode="auto">
          <a:xfrm>
            <a:off x="6710363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20509" name="Oval 52"/>
          <p:cNvSpPr>
            <a:spLocks noChangeArrowheads="1"/>
          </p:cNvSpPr>
          <p:nvPr/>
        </p:nvSpPr>
        <p:spPr bwMode="auto">
          <a:xfrm>
            <a:off x="9351963" y="2562225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27</a:t>
            </a:r>
          </a:p>
        </p:txBody>
      </p:sp>
      <p:sp>
        <p:nvSpPr>
          <p:cNvPr id="20510" name="Oval 53"/>
          <p:cNvSpPr>
            <a:spLocks noChangeArrowheads="1"/>
          </p:cNvSpPr>
          <p:nvPr/>
        </p:nvSpPr>
        <p:spPr bwMode="auto">
          <a:xfrm>
            <a:off x="9874250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20</a:t>
            </a:r>
          </a:p>
        </p:txBody>
      </p:sp>
      <p:cxnSp>
        <p:nvCxnSpPr>
          <p:cNvPr id="20511" name="AutoShape 58"/>
          <p:cNvCxnSpPr>
            <a:cxnSpLocks noChangeShapeType="1"/>
            <a:stCxn id="20513" idx="7"/>
            <a:endCxn id="20509" idx="3"/>
          </p:cNvCxnSpPr>
          <p:nvPr/>
        </p:nvCxnSpPr>
        <p:spPr bwMode="auto">
          <a:xfrm flipV="1">
            <a:off x="9072563" y="28209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12" name="AutoShape 59"/>
          <p:cNvCxnSpPr>
            <a:cxnSpLocks noChangeShapeType="1"/>
            <a:stCxn id="20510" idx="1"/>
            <a:endCxn id="20509" idx="5"/>
          </p:cNvCxnSpPr>
          <p:nvPr/>
        </p:nvCxnSpPr>
        <p:spPr bwMode="auto">
          <a:xfrm flipH="1" flipV="1">
            <a:off x="9594851" y="28209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13" name="Oval 60"/>
          <p:cNvSpPr>
            <a:spLocks noChangeArrowheads="1"/>
          </p:cNvSpPr>
          <p:nvPr/>
        </p:nvSpPr>
        <p:spPr bwMode="auto">
          <a:xfrm>
            <a:off x="8829675" y="30178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23</a:t>
            </a:r>
          </a:p>
        </p:txBody>
      </p:sp>
      <p:sp>
        <p:nvSpPr>
          <p:cNvPr id="20514" name="Oval 65"/>
          <p:cNvSpPr>
            <a:spLocks noChangeArrowheads="1"/>
          </p:cNvSpPr>
          <p:nvPr/>
        </p:nvSpPr>
        <p:spPr bwMode="auto">
          <a:xfrm>
            <a:off x="3975100" y="4618038"/>
            <a:ext cx="285750" cy="2841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20515" name="AutoShape 66"/>
          <p:cNvCxnSpPr>
            <a:cxnSpLocks noChangeShapeType="1"/>
            <a:stCxn id="20514" idx="3"/>
            <a:endCxn id="20517" idx="7"/>
          </p:cNvCxnSpPr>
          <p:nvPr/>
        </p:nvCxnSpPr>
        <p:spPr bwMode="auto">
          <a:xfrm flipH="1">
            <a:off x="3159125" y="4860926"/>
            <a:ext cx="857250" cy="239713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16" name="AutoShape 67"/>
          <p:cNvCxnSpPr>
            <a:cxnSpLocks noChangeShapeType="1"/>
            <a:stCxn id="20522" idx="1"/>
            <a:endCxn id="20514" idx="5"/>
          </p:cNvCxnSpPr>
          <p:nvPr/>
        </p:nvCxnSpPr>
        <p:spPr bwMode="auto">
          <a:xfrm flipH="1" flipV="1">
            <a:off x="4219575" y="4860925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17" name="Oval 68"/>
          <p:cNvSpPr>
            <a:spLocks noChangeArrowheads="1"/>
          </p:cNvSpPr>
          <p:nvPr/>
        </p:nvSpPr>
        <p:spPr bwMode="auto">
          <a:xfrm>
            <a:off x="2916238" y="50736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15</a:t>
            </a:r>
          </a:p>
        </p:txBody>
      </p:sp>
      <p:sp>
        <p:nvSpPr>
          <p:cNvPr id="20518" name="Oval 69"/>
          <p:cNvSpPr>
            <a:spLocks noChangeArrowheads="1"/>
          </p:cNvSpPr>
          <p:nvPr/>
        </p:nvSpPr>
        <p:spPr bwMode="auto">
          <a:xfrm>
            <a:off x="3438525" y="5529263"/>
            <a:ext cx="285750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25</a:t>
            </a:r>
          </a:p>
        </p:txBody>
      </p:sp>
      <p:cxnSp>
        <p:nvCxnSpPr>
          <p:cNvPr id="20519" name="AutoShape 74"/>
          <p:cNvCxnSpPr>
            <a:cxnSpLocks noChangeShapeType="1"/>
            <a:stCxn id="20521" idx="7"/>
            <a:endCxn id="20517" idx="3"/>
          </p:cNvCxnSpPr>
          <p:nvPr/>
        </p:nvCxnSpPr>
        <p:spPr bwMode="auto">
          <a:xfrm flipV="1">
            <a:off x="2636838" y="5332413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20" name="AutoShape 75"/>
          <p:cNvCxnSpPr>
            <a:cxnSpLocks noChangeShapeType="1"/>
            <a:stCxn id="20518" idx="1"/>
            <a:endCxn id="20517" idx="5"/>
          </p:cNvCxnSpPr>
          <p:nvPr/>
        </p:nvCxnSpPr>
        <p:spPr bwMode="auto">
          <a:xfrm flipH="1" flipV="1">
            <a:off x="3159126" y="5332414"/>
            <a:ext cx="320675" cy="22383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21" name="Oval 76"/>
          <p:cNvSpPr>
            <a:spLocks noChangeArrowheads="1"/>
          </p:cNvSpPr>
          <p:nvPr/>
        </p:nvSpPr>
        <p:spPr bwMode="auto">
          <a:xfrm>
            <a:off x="2393950" y="55292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16</a:t>
            </a:r>
          </a:p>
        </p:txBody>
      </p:sp>
      <p:sp>
        <p:nvSpPr>
          <p:cNvPr id="20522" name="Oval 81"/>
          <p:cNvSpPr>
            <a:spLocks noChangeArrowheads="1"/>
          </p:cNvSpPr>
          <p:nvPr/>
        </p:nvSpPr>
        <p:spPr bwMode="auto">
          <a:xfrm>
            <a:off x="5035550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4</a:t>
            </a:r>
          </a:p>
        </p:txBody>
      </p:sp>
      <p:sp>
        <p:nvSpPr>
          <p:cNvPr id="20523" name="Oval 82"/>
          <p:cNvSpPr>
            <a:spLocks noChangeArrowheads="1"/>
          </p:cNvSpPr>
          <p:nvPr/>
        </p:nvSpPr>
        <p:spPr bwMode="auto">
          <a:xfrm>
            <a:off x="5557837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12</a:t>
            </a:r>
          </a:p>
        </p:txBody>
      </p:sp>
      <p:cxnSp>
        <p:nvCxnSpPr>
          <p:cNvPr id="20524" name="AutoShape 87"/>
          <p:cNvCxnSpPr>
            <a:cxnSpLocks noChangeShapeType="1"/>
            <a:stCxn id="20526" idx="7"/>
            <a:endCxn id="20522" idx="3"/>
          </p:cNvCxnSpPr>
          <p:nvPr/>
        </p:nvCxnSpPr>
        <p:spPr bwMode="auto">
          <a:xfrm flipV="1">
            <a:off x="4756151" y="53340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25" name="AutoShape 88"/>
          <p:cNvCxnSpPr>
            <a:cxnSpLocks noChangeShapeType="1"/>
            <a:stCxn id="20523" idx="1"/>
            <a:endCxn id="20522" idx="5"/>
          </p:cNvCxnSpPr>
          <p:nvPr/>
        </p:nvCxnSpPr>
        <p:spPr bwMode="auto">
          <a:xfrm flipH="1" flipV="1">
            <a:off x="5278438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26" name="Oval 89"/>
          <p:cNvSpPr>
            <a:spLocks noChangeArrowheads="1"/>
          </p:cNvSpPr>
          <p:nvPr/>
        </p:nvSpPr>
        <p:spPr bwMode="auto">
          <a:xfrm>
            <a:off x="4513263" y="55308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20527" name="Oval 94"/>
          <p:cNvSpPr>
            <a:spLocks noChangeArrowheads="1"/>
          </p:cNvSpPr>
          <p:nvPr/>
        </p:nvSpPr>
        <p:spPr bwMode="auto">
          <a:xfrm>
            <a:off x="6094412" y="4191001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20528" name="AutoShape 95"/>
          <p:cNvCxnSpPr>
            <a:cxnSpLocks noChangeShapeType="1"/>
            <a:stCxn id="20527" idx="5"/>
            <a:endCxn id="20530" idx="1"/>
          </p:cNvCxnSpPr>
          <p:nvPr/>
        </p:nvCxnSpPr>
        <p:spPr bwMode="auto">
          <a:xfrm>
            <a:off x="6338887" y="4433888"/>
            <a:ext cx="1917700" cy="2270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29" name="AutoShape 96"/>
          <p:cNvCxnSpPr>
            <a:cxnSpLocks noChangeShapeType="1"/>
            <a:stCxn id="20527" idx="3"/>
            <a:endCxn id="20514" idx="7"/>
          </p:cNvCxnSpPr>
          <p:nvPr/>
        </p:nvCxnSpPr>
        <p:spPr bwMode="auto">
          <a:xfrm flipH="1">
            <a:off x="4219575" y="4433889"/>
            <a:ext cx="1917700" cy="2254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30" name="Oval 97"/>
          <p:cNvSpPr>
            <a:spLocks noChangeArrowheads="1"/>
          </p:cNvSpPr>
          <p:nvPr/>
        </p:nvSpPr>
        <p:spPr bwMode="auto">
          <a:xfrm>
            <a:off x="8215312" y="4619626"/>
            <a:ext cx="285750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20531" name="AutoShape 98"/>
          <p:cNvCxnSpPr>
            <a:cxnSpLocks noChangeShapeType="1"/>
            <a:stCxn id="20530" idx="3"/>
            <a:endCxn id="20533" idx="7"/>
          </p:cNvCxnSpPr>
          <p:nvPr/>
        </p:nvCxnSpPr>
        <p:spPr bwMode="auto">
          <a:xfrm flipH="1">
            <a:off x="7399337" y="4862513"/>
            <a:ext cx="857250" cy="239712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32" name="AutoShape 99"/>
          <p:cNvCxnSpPr>
            <a:cxnSpLocks noChangeShapeType="1"/>
            <a:stCxn id="20538" idx="1"/>
            <a:endCxn id="20530" idx="5"/>
          </p:cNvCxnSpPr>
          <p:nvPr/>
        </p:nvCxnSpPr>
        <p:spPr bwMode="auto">
          <a:xfrm flipH="1" flipV="1">
            <a:off x="8459787" y="4862513"/>
            <a:ext cx="857250" cy="241300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33" name="Oval 100"/>
          <p:cNvSpPr>
            <a:spLocks noChangeArrowheads="1"/>
          </p:cNvSpPr>
          <p:nvPr/>
        </p:nvSpPr>
        <p:spPr bwMode="auto">
          <a:xfrm>
            <a:off x="7156450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20534" name="Oval 101"/>
          <p:cNvSpPr>
            <a:spLocks noChangeArrowheads="1"/>
          </p:cNvSpPr>
          <p:nvPr/>
        </p:nvSpPr>
        <p:spPr bwMode="auto">
          <a:xfrm>
            <a:off x="7678737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cxnSp>
        <p:nvCxnSpPr>
          <p:cNvPr id="20535" name="AutoShape 106"/>
          <p:cNvCxnSpPr>
            <a:cxnSpLocks noChangeShapeType="1"/>
            <a:stCxn id="20537" idx="7"/>
            <a:endCxn id="20533" idx="3"/>
          </p:cNvCxnSpPr>
          <p:nvPr/>
        </p:nvCxnSpPr>
        <p:spPr bwMode="auto">
          <a:xfrm flipV="1">
            <a:off x="6877051" y="53340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36" name="AutoShape 107"/>
          <p:cNvCxnSpPr>
            <a:cxnSpLocks noChangeShapeType="1"/>
            <a:stCxn id="20534" idx="1"/>
            <a:endCxn id="20533" idx="5"/>
          </p:cNvCxnSpPr>
          <p:nvPr/>
        </p:nvCxnSpPr>
        <p:spPr bwMode="auto">
          <a:xfrm flipH="1" flipV="1">
            <a:off x="7399338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37" name="Oval 108"/>
          <p:cNvSpPr>
            <a:spLocks noChangeArrowheads="1"/>
          </p:cNvSpPr>
          <p:nvPr/>
        </p:nvSpPr>
        <p:spPr bwMode="auto">
          <a:xfrm>
            <a:off x="6634163" y="55308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11</a:t>
            </a:r>
          </a:p>
        </p:txBody>
      </p:sp>
      <p:sp>
        <p:nvSpPr>
          <p:cNvPr id="20538" name="Oval 113"/>
          <p:cNvSpPr>
            <a:spLocks noChangeArrowheads="1"/>
          </p:cNvSpPr>
          <p:nvPr/>
        </p:nvSpPr>
        <p:spPr bwMode="auto">
          <a:xfrm>
            <a:off x="9275763" y="5076825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23</a:t>
            </a:r>
          </a:p>
        </p:txBody>
      </p:sp>
      <p:sp>
        <p:nvSpPr>
          <p:cNvPr id="20539" name="Oval 114"/>
          <p:cNvSpPr>
            <a:spLocks noChangeArrowheads="1"/>
          </p:cNvSpPr>
          <p:nvPr/>
        </p:nvSpPr>
        <p:spPr bwMode="auto">
          <a:xfrm>
            <a:off x="9798050" y="5532438"/>
            <a:ext cx="285750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20</a:t>
            </a:r>
          </a:p>
        </p:txBody>
      </p:sp>
      <p:cxnSp>
        <p:nvCxnSpPr>
          <p:cNvPr id="20540" name="AutoShape 119"/>
          <p:cNvCxnSpPr>
            <a:cxnSpLocks noChangeShapeType="1"/>
            <a:stCxn id="20542" idx="7"/>
            <a:endCxn id="20538" idx="3"/>
          </p:cNvCxnSpPr>
          <p:nvPr/>
        </p:nvCxnSpPr>
        <p:spPr bwMode="auto">
          <a:xfrm flipV="1">
            <a:off x="8996363" y="5335588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541" name="AutoShape 120"/>
          <p:cNvCxnSpPr>
            <a:cxnSpLocks noChangeShapeType="1"/>
            <a:stCxn id="20539" idx="1"/>
            <a:endCxn id="20538" idx="5"/>
          </p:cNvCxnSpPr>
          <p:nvPr/>
        </p:nvCxnSpPr>
        <p:spPr bwMode="auto">
          <a:xfrm flipH="1" flipV="1">
            <a:off x="9518651" y="5335589"/>
            <a:ext cx="320675" cy="223837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542" name="Oval 121"/>
          <p:cNvSpPr>
            <a:spLocks noChangeArrowheads="1"/>
          </p:cNvSpPr>
          <p:nvPr/>
        </p:nvSpPr>
        <p:spPr bwMode="auto">
          <a:xfrm>
            <a:off x="8753475" y="55324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27</a:t>
            </a:r>
          </a:p>
        </p:txBody>
      </p:sp>
      <p:sp>
        <p:nvSpPr>
          <p:cNvPr id="20543" name="Date Placeholder 6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3978589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63A9CE74-7A72-744B-8B03-C1FDB3841845}" type="slidenum">
              <a:rPr lang="en-US" sz="1400">
                <a:solidFill>
                  <a:srgbClr val="40458C"/>
                </a:solidFill>
              </a:rPr>
              <a:pPr eaLnBrk="1" hangingPunct="1"/>
              <a:t>36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(contd.)</a:t>
            </a:r>
          </a:p>
        </p:txBody>
      </p:sp>
      <p:sp>
        <p:nvSpPr>
          <p:cNvPr id="21509" name="Oval 4"/>
          <p:cNvSpPr>
            <a:spLocks noChangeArrowheads="1"/>
          </p:cNvSpPr>
          <p:nvPr/>
        </p:nvSpPr>
        <p:spPr bwMode="auto">
          <a:xfrm>
            <a:off x="3975100" y="2103438"/>
            <a:ext cx="285750" cy="2841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cxnSp>
        <p:nvCxnSpPr>
          <p:cNvPr id="21510" name="AutoShape 5"/>
          <p:cNvCxnSpPr>
            <a:cxnSpLocks noChangeShapeType="1"/>
            <a:stCxn id="21509" idx="3"/>
            <a:endCxn id="21512" idx="7"/>
          </p:cNvCxnSpPr>
          <p:nvPr/>
        </p:nvCxnSpPr>
        <p:spPr bwMode="auto">
          <a:xfrm flipH="1">
            <a:off x="3159125" y="2360614"/>
            <a:ext cx="857250" cy="2301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11" name="AutoShape 6"/>
          <p:cNvCxnSpPr>
            <a:cxnSpLocks noChangeShapeType="1"/>
            <a:stCxn id="21517" idx="1"/>
            <a:endCxn id="21509" idx="5"/>
          </p:cNvCxnSpPr>
          <p:nvPr/>
        </p:nvCxnSpPr>
        <p:spPr bwMode="auto">
          <a:xfrm flipH="1" flipV="1">
            <a:off x="4219575" y="2360614"/>
            <a:ext cx="857250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12" name="Oval 7"/>
          <p:cNvSpPr>
            <a:spLocks noChangeArrowheads="1"/>
          </p:cNvSpPr>
          <p:nvPr/>
        </p:nvSpPr>
        <p:spPr bwMode="auto">
          <a:xfrm>
            <a:off x="2916238" y="25590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15</a:t>
            </a:r>
          </a:p>
        </p:txBody>
      </p:sp>
      <p:sp>
        <p:nvSpPr>
          <p:cNvPr id="21513" name="Oval 8"/>
          <p:cNvSpPr>
            <a:spLocks noChangeArrowheads="1"/>
          </p:cNvSpPr>
          <p:nvPr/>
        </p:nvSpPr>
        <p:spPr bwMode="auto">
          <a:xfrm>
            <a:off x="3438525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25</a:t>
            </a:r>
          </a:p>
        </p:txBody>
      </p:sp>
      <p:cxnSp>
        <p:nvCxnSpPr>
          <p:cNvPr id="21514" name="AutoShape 13"/>
          <p:cNvCxnSpPr>
            <a:cxnSpLocks noChangeShapeType="1"/>
            <a:stCxn id="21516" idx="7"/>
            <a:endCxn id="21512" idx="3"/>
          </p:cNvCxnSpPr>
          <p:nvPr/>
        </p:nvCxnSpPr>
        <p:spPr bwMode="auto">
          <a:xfrm flipV="1">
            <a:off x="2636838" y="28130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15" name="AutoShape 14"/>
          <p:cNvCxnSpPr>
            <a:cxnSpLocks noChangeShapeType="1"/>
            <a:stCxn id="21513" idx="1"/>
            <a:endCxn id="21512" idx="5"/>
          </p:cNvCxnSpPr>
          <p:nvPr/>
        </p:nvCxnSpPr>
        <p:spPr bwMode="auto">
          <a:xfrm flipH="1" flipV="1">
            <a:off x="3159126" y="28130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16" name="Oval 15"/>
          <p:cNvSpPr>
            <a:spLocks noChangeArrowheads="1"/>
          </p:cNvSpPr>
          <p:nvPr/>
        </p:nvSpPr>
        <p:spPr bwMode="auto">
          <a:xfrm>
            <a:off x="2393950" y="30146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16</a:t>
            </a:r>
          </a:p>
        </p:txBody>
      </p:sp>
      <p:sp>
        <p:nvSpPr>
          <p:cNvPr id="21517" name="Oval 20"/>
          <p:cNvSpPr>
            <a:spLocks noChangeArrowheads="1"/>
          </p:cNvSpPr>
          <p:nvPr/>
        </p:nvSpPr>
        <p:spPr bwMode="auto">
          <a:xfrm>
            <a:off x="5035550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4</a:t>
            </a:r>
          </a:p>
        </p:txBody>
      </p:sp>
      <p:sp>
        <p:nvSpPr>
          <p:cNvPr id="21518" name="Oval 21"/>
          <p:cNvSpPr>
            <a:spLocks noChangeArrowheads="1"/>
          </p:cNvSpPr>
          <p:nvPr/>
        </p:nvSpPr>
        <p:spPr bwMode="auto">
          <a:xfrm>
            <a:off x="5557837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12</a:t>
            </a:r>
          </a:p>
        </p:txBody>
      </p:sp>
      <p:cxnSp>
        <p:nvCxnSpPr>
          <p:cNvPr id="21519" name="AutoShape 26"/>
          <p:cNvCxnSpPr>
            <a:cxnSpLocks noChangeShapeType="1"/>
            <a:stCxn id="21521" idx="7"/>
            <a:endCxn id="21517" idx="3"/>
          </p:cNvCxnSpPr>
          <p:nvPr/>
        </p:nvCxnSpPr>
        <p:spPr bwMode="auto">
          <a:xfrm flipV="1">
            <a:off x="4756151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20" name="AutoShape 27"/>
          <p:cNvCxnSpPr>
            <a:cxnSpLocks noChangeShapeType="1"/>
            <a:stCxn id="21518" idx="1"/>
            <a:endCxn id="21517" idx="5"/>
          </p:cNvCxnSpPr>
          <p:nvPr/>
        </p:nvCxnSpPr>
        <p:spPr bwMode="auto">
          <a:xfrm flipH="1" flipV="1">
            <a:off x="5278438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21" name="Oval 28"/>
          <p:cNvSpPr>
            <a:spLocks noChangeArrowheads="1"/>
          </p:cNvSpPr>
          <p:nvPr/>
        </p:nvSpPr>
        <p:spPr bwMode="auto">
          <a:xfrm>
            <a:off x="4513263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21522" name="Oval 33"/>
          <p:cNvSpPr>
            <a:spLocks noChangeArrowheads="1"/>
          </p:cNvSpPr>
          <p:nvPr/>
        </p:nvSpPr>
        <p:spPr bwMode="auto">
          <a:xfrm>
            <a:off x="6094412" y="1676401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21523" name="AutoShape 34"/>
          <p:cNvCxnSpPr>
            <a:cxnSpLocks noChangeShapeType="1"/>
            <a:stCxn id="21522" idx="5"/>
            <a:endCxn id="21525" idx="1"/>
          </p:cNvCxnSpPr>
          <p:nvPr/>
        </p:nvCxnSpPr>
        <p:spPr bwMode="auto">
          <a:xfrm>
            <a:off x="6338887" y="1919289"/>
            <a:ext cx="1917700" cy="2127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24" name="AutoShape 35"/>
          <p:cNvCxnSpPr>
            <a:cxnSpLocks noChangeShapeType="1"/>
            <a:stCxn id="21522" idx="3"/>
            <a:endCxn id="21509" idx="7"/>
          </p:cNvCxnSpPr>
          <p:nvPr/>
        </p:nvCxnSpPr>
        <p:spPr bwMode="auto">
          <a:xfrm flipH="1">
            <a:off x="4219575" y="1919289"/>
            <a:ext cx="1917700" cy="21113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25" name="Oval 36"/>
          <p:cNvSpPr>
            <a:spLocks noChangeArrowheads="1"/>
          </p:cNvSpPr>
          <p:nvPr/>
        </p:nvSpPr>
        <p:spPr bwMode="auto">
          <a:xfrm>
            <a:off x="8215312" y="2105026"/>
            <a:ext cx="285750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8</a:t>
            </a:r>
          </a:p>
        </p:txBody>
      </p:sp>
      <p:cxnSp>
        <p:nvCxnSpPr>
          <p:cNvPr id="21526" name="AutoShape 37"/>
          <p:cNvCxnSpPr>
            <a:cxnSpLocks noChangeShapeType="1"/>
            <a:stCxn id="21525" idx="3"/>
            <a:endCxn id="21528" idx="7"/>
          </p:cNvCxnSpPr>
          <p:nvPr/>
        </p:nvCxnSpPr>
        <p:spPr bwMode="auto">
          <a:xfrm flipH="1">
            <a:off x="7399337" y="2362200"/>
            <a:ext cx="857250" cy="2301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27" name="AutoShape 38"/>
          <p:cNvCxnSpPr>
            <a:cxnSpLocks noChangeShapeType="1"/>
            <a:stCxn id="21533" idx="1"/>
            <a:endCxn id="21525" idx="5"/>
          </p:cNvCxnSpPr>
          <p:nvPr/>
        </p:nvCxnSpPr>
        <p:spPr bwMode="auto">
          <a:xfrm flipH="1" flipV="1">
            <a:off x="8459787" y="2362201"/>
            <a:ext cx="857250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28" name="Oval 39"/>
          <p:cNvSpPr>
            <a:spLocks noChangeArrowheads="1"/>
          </p:cNvSpPr>
          <p:nvPr/>
        </p:nvSpPr>
        <p:spPr bwMode="auto">
          <a:xfrm>
            <a:off x="7156450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sp>
        <p:nvSpPr>
          <p:cNvPr id="21529" name="Oval 40"/>
          <p:cNvSpPr>
            <a:spLocks noChangeArrowheads="1"/>
          </p:cNvSpPr>
          <p:nvPr/>
        </p:nvSpPr>
        <p:spPr bwMode="auto">
          <a:xfrm>
            <a:off x="7678737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cxnSp>
        <p:nvCxnSpPr>
          <p:cNvPr id="21530" name="AutoShape 45"/>
          <p:cNvCxnSpPr>
            <a:cxnSpLocks noChangeShapeType="1"/>
            <a:stCxn id="21532" idx="7"/>
            <a:endCxn id="21528" idx="3"/>
          </p:cNvCxnSpPr>
          <p:nvPr/>
        </p:nvCxnSpPr>
        <p:spPr bwMode="auto">
          <a:xfrm flipV="1">
            <a:off x="6877051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31" name="AutoShape 46"/>
          <p:cNvCxnSpPr>
            <a:cxnSpLocks noChangeShapeType="1"/>
            <a:stCxn id="21529" idx="1"/>
            <a:endCxn id="21528" idx="5"/>
          </p:cNvCxnSpPr>
          <p:nvPr/>
        </p:nvCxnSpPr>
        <p:spPr bwMode="auto">
          <a:xfrm flipH="1" flipV="1">
            <a:off x="7399338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32" name="Oval 47"/>
          <p:cNvSpPr>
            <a:spLocks noChangeArrowheads="1"/>
          </p:cNvSpPr>
          <p:nvPr/>
        </p:nvSpPr>
        <p:spPr bwMode="auto">
          <a:xfrm>
            <a:off x="6634163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11</a:t>
            </a:r>
          </a:p>
        </p:txBody>
      </p:sp>
      <p:sp>
        <p:nvSpPr>
          <p:cNvPr id="21533" name="Oval 52"/>
          <p:cNvSpPr>
            <a:spLocks noChangeArrowheads="1"/>
          </p:cNvSpPr>
          <p:nvPr/>
        </p:nvSpPr>
        <p:spPr bwMode="auto">
          <a:xfrm>
            <a:off x="9275763" y="25622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23</a:t>
            </a:r>
          </a:p>
        </p:txBody>
      </p:sp>
      <p:sp>
        <p:nvSpPr>
          <p:cNvPr id="21534" name="Oval 53"/>
          <p:cNvSpPr>
            <a:spLocks noChangeArrowheads="1"/>
          </p:cNvSpPr>
          <p:nvPr/>
        </p:nvSpPr>
        <p:spPr bwMode="auto">
          <a:xfrm>
            <a:off x="9798050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20</a:t>
            </a:r>
          </a:p>
        </p:txBody>
      </p:sp>
      <p:cxnSp>
        <p:nvCxnSpPr>
          <p:cNvPr id="21535" name="AutoShape 58"/>
          <p:cNvCxnSpPr>
            <a:cxnSpLocks noChangeShapeType="1"/>
            <a:stCxn id="21537" idx="7"/>
            <a:endCxn id="21533" idx="3"/>
          </p:cNvCxnSpPr>
          <p:nvPr/>
        </p:nvCxnSpPr>
        <p:spPr bwMode="auto">
          <a:xfrm flipV="1">
            <a:off x="8996363" y="28162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36" name="AutoShape 59"/>
          <p:cNvCxnSpPr>
            <a:cxnSpLocks noChangeShapeType="1"/>
            <a:stCxn id="21534" idx="1"/>
            <a:endCxn id="21533" idx="5"/>
          </p:cNvCxnSpPr>
          <p:nvPr/>
        </p:nvCxnSpPr>
        <p:spPr bwMode="auto">
          <a:xfrm flipH="1" flipV="1">
            <a:off x="9518651" y="28162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37" name="Oval 60"/>
          <p:cNvSpPr>
            <a:spLocks noChangeArrowheads="1"/>
          </p:cNvSpPr>
          <p:nvPr/>
        </p:nvSpPr>
        <p:spPr bwMode="auto">
          <a:xfrm>
            <a:off x="8753475" y="30178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27</a:t>
            </a:r>
          </a:p>
        </p:txBody>
      </p:sp>
      <p:sp>
        <p:nvSpPr>
          <p:cNvPr id="21538" name="Oval 65"/>
          <p:cNvSpPr>
            <a:spLocks noChangeArrowheads="1"/>
          </p:cNvSpPr>
          <p:nvPr/>
        </p:nvSpPr>
        <p:spPr bwMode="auto">
          <a:xfrm>
            <a:off x="3975100" y="4618038"/>
            <a:ext cx="285750" cy="2841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4</a:t>
            </a:r>
          </a:p>
        </p:txBody>
      </p:sp>
      <p:cxnSp>
        <p:nvCxnSpPr>
          <p:cNvPr id="21539" name="AutoShape 66"/>
          <p:cNvCxnSpPr>
            <a:cxnSpLocks noChangeShapeType="1"/>
            <a:stCxn id="21538" idx="3"/>
            <a:endCxn id="21541" idx="7"/>
          </p:cNvCxnSpPr>
          <p:nvPr/>
        </p:nvCxnSpPr>
        <p:spPr bwMode="auto">
          <a:xfrm flipH="1">
            <a:off x="3159125" y="4875214"/>
            <a:ext cx="857250" cy="2301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40" name="AutoShape 67"/>
          <p:cNvCxnSpPr>
            <a:cxnSpLocks noChangeShapeType="1"/>
            <a:stCxn id="21546" idx="1"/>
            <a:endCxn id="21538" idx="5"/>
          </p:cNvCxnSpPr>
          <p:nvPr/>
        </p:nvCxnSpPr>
        <p:spPr bwMode="auto">
          <a:xfrm flipH="1" flipV="1">
            <a:off x="4219575" y="4875213"/>
            <a:ext cx="857250" cy="22701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41" name="Oval 68"/>
          <p:cNvSpPr>
            <a:spLocks noChangeArrowheads="1"/>
          </p:cNvSpPr>
          <p:nvPr/>
        </p:nvSpPr>
        <p:spPr bwMode="auto">
          <a:xfrm>
            <a:off x="2916238" y="50736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15</a:t>
            </a:r>
          </a:p>
        </p:txBody>
      </p:sp>
      <p:sp>
        <p:nvSpPr>
          <p:cNvPr id="21542" name="Oval 69"/>
          <p:cNvSpPr>
            <a:spLocks noChangeArrowheads="1"/>
          </p:cNvSpPr>
          <p:nvPr/>
        </p:nvSpPr>
        <p:spPr bwMode="auto">
          <a:xfrm>
            <a:off x="3438525" y="55292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25</a:t>
            </a:r>
          </a:p>
        </p:txBody>
      </p:sp>
      <p:cxnSp>
        <p:nvCxnSpPr>
          <p:cNvPr id="21543" name="AutoShape 74"/>
          <p:cNvCxnSpPr>
            <a:cxnSpLocks noChangeShapeType="1"/>
            <a:stCxn id="21545" idx="7"/>
            <a:endCxn id="21541" idx="3"/>
          </p:cNvCxnSpPr>
          <p:nvPr/>
        </p:nvCxnSpPr>
        <p:spPr bwMode="auto">
          <a:xfrm flipV="1">
            <a:off x="2636838" y="53276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44" name="AutoShape 75"/>
          <p:cNvCxnSpPr>
            <a:cxnSpLocks noChangeShapeType="1"/>
            <a:stCxn id="21542" idx="1"/>
            <a:endCxn id="21541" idx="5"/>
          </p:cNvCxnSpPr>
          <p:nvPr/>
        </p:nvCxnSpPr>
        <p:spPr bwMode="auto">
          <a:xfrm flipH="1" flipV="1">
            <a:off x="3159126" y="53276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45" name="Oval 76"/>
          <p:cNvSpPr>
            <a:spLocks noChangeArrowheads="1"/>
          </p:cNvSpPr>
          <p:nvPr/>
        </p:nvSpPr>
        <p:spPr bwMode="auto">
          <a:xfrm>
            <a:off x="2393950" y="55292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16</a:t>
            </a:r>
          </a:p>
        </p:txBody>
      </p:sp>
      <p:sp>
        <p:nvSpPr>
          <p:cNvPr id="21546" name="Oval 81"/>
          <p:cNvSpPr>
            <a:spLocks noChangeArrowheads="1"/>
          </p:cNvSpPr>
          <p:nvPr/>
        </p:nvSpPr>
        <p:spPr bwMode="auto">
          <a:xfrm>
            <a:off x="5035550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21547" name="Oval 82"/>
          <p:cNvSpPr>
            <a:spLocks noChangeArrowheads="1"/>
          </p:cNvSpPr>
          <p:nvPr/>
        </p:nvSpPr>
        <p:spPr bwMode="auto">
          <a:xfrm>
            <a:off x="5557837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12</a:t>
            </a:r>
          </a:p>
        </p:txBody>
      </p:sp>
      <p:cxnSp>
        <p:nvCxnSpPr>
          <p:cNvPr id="21548" name="AutoShape 87"/>
          <p:cNvCxnSpPr>
            <a:cxnSpLocks noChangeShapeType="1"/>
            <a:stCxn id="21550" idx="7"/>
            <a:endCxn id="21546" idx="3"/>
          </p:cNvCxnSpPr>
          <p:nvPr/>
        </p:nvCxnSpPr>
        <p:spPr bwMode="auto">
          <a:xfrm flipV="1">
            <a:off x="4756151" y="53340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49" name="AutoShape 88"/>
          <p:cNvCxnSpPr>
            <a:cxnSpLocks noChangeShapeType="1"/>
            <a:stCxn id="21547" idx="1"/>
            <a:endCxn id="21546" idx="5"/>
          </p:cNvCxnSpPr>
          <p:nvPr/>
        </p:nvCxnSpPr>
        <p:spPr bwMode="auto">
          <a:xfrm flipH="1" flipV="1">
            <a:off x="5278438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50" name="Oval 89"/>
          <p:cNvSpPr>
            <a:spLocks noChangeArrowheads="1"/>
          </p:cNvSpPr>
          <p:nvPr/>
        </p:nvSpPr>
        <p:spPr bwMode="auto">
          <a:xfrm>
            <a:off x="4513263" y="55308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sp>
        <p:nvSpPr>
          <p:cNvPr id="21551" name="Oval 94"/>
          <p:cNvSpPr>
            <a:spLocks noChangeArrowheads="1"/>
          </p:cNvSpPr>
          <p:nvPr/>
        </p:nvSpPr>
        <p:spPr bwMode="auto">
          <a:xfrm>
            <a:off x="6094412" y="4191001"/>
            <a:ext cx="287338" cy="28416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21552" name="AutoShape 95"/>
          <p:cNvCxnSpPr>
            <a:cxnSpLocks noChangeShapeType="1"/>
            <a:stCxn id="21551" idx="5"/>
            <a:endCxn id="21554" idx="1"/>
          </p:cNvCxnSpPr>
          <p:nvPr/>
        </p:nvCxnSpPr>
        <p:spPr bwMode="auto">
          <a:xfrm>
            <a:off x="6338887" y="4433889"/>
            <a:ext cx="1917700" cy="212725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53" name="AutoShape 96"/>
          <p:cNvCxnSpPr>
            <a:cxnSpLocks noChangeShapeType="1"/>
            <a:stCxn id="21551" idx="3"/>
            <a:endCxn id="21538" idx="7"/>
          </p:cNvCxnSpPr>
          <p:nvPr/>
        </p:nvCxnSpPr>
        <p:spPr bwMode="auto">
          <a:xfrm flipH="1">
            <a:off x="4219575" y="4433889"/>
            <a:ext cx="1917700" cy="211137"/>
          </a:xfrm>
          <a:prstGeom prst="straightConnector1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54" name="Oval 97"/>
          <p:cNvSpPr>
            <a:spLocks noChangeArrowheads="1"/>
          </p:cNvSpPr>
          <p:nvPr/>
        </p:nvSpPr>
        <p:spPr bwMode="auto">
          <a:xfrm>
            <a:off x="8215312" y="4619626"/>
            <a:ext cx="285750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cxnSp>
        <p:nvCxnSpPr>
          <p:cNvPr id="21555" name="AutoShape 98"/>
          <p:cNvCxnSpPr>
            <a:cxnSpLocks noChangeShapeType="1"/>
            <a:stCxn id="21554" idx="3"/>
            <a:endCxn id="21557" idx="7"/>
          </p:cNvCxnSpPr>
          <p:nvPr/>
        </p:nvCxnSpPr>
        <p:spPr bwMode="auto">
          <a:xfrm flipH="1">
            <a:off x="7399337" y="4876801"/>
            <a:ext cx="857250" cy="22542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56" name="AutoShape 99"/>
          <p:cNvCxnSpPr>
            <a:cxnSpLocks noChangeShapeType="1"/>
            <a:stCxn id="21562" idx="1"/>
            <a:endCxn id="21554" idx="5"/>
          </p:cNvCxnSpPr>
          <p:nvPr/>
        </p:nvCxnSpPr>
        <p:spPr bwMode="auto">
          <a:xfrm flipH="1" flipV="1">
            <a:off x="8459787" y="4876801"/>
            <a:ext cx="857250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57" name="Oval 100"/>
          <p:cNvSpPr>
            <a:spLocks noChangeArrowheads="1"/>
          </p:cNvSpPr>
          <p:nvPr/>
        </p:nvSpPr>
        <p:spPr bwMode="auto">
          <a:xfrm>
            <a:off x="7156450" y="50752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8</a:t>
            </a:r>
          </a:p>
        </p:txBody>
      </p:sp>
      <p:sp>
        <p:nvSpPr>
          <p:cNvPr id="21558" name="Oval 101"/>
          <p:cNvSpPr>
            <a:spLocks noChangeArrowheads="1"/>
          </p:cNvSpPr>
          <p:nvPr/>
        </p:nvSpPr>
        <p:spPr bwMode="auto">
          <a:xfrm>
            <a:off x="7678737" y="55308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cxnSp>
        <p:nvCxnSpPr>
          <p:cNvPr id="21559" name="AutoShape 106"/>
          <p:cNvCxnSpPr>
            <a:cxnSpLocks noChangeShapeType="1"/>
            <a:stCxn id="21561" idx="7"/>
            <a:endCxn id="21557" idx="3"/>
          </p:cNvCxnSpPr>
          <p:nvPr/>
        </p:nvCxnSpPr>
        <p:spPr bwMode="auto">
          <a:xfrm flipV="1">
            <a:off x="6877051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60" name="AutoShape 107"/>
          <p:cNvCxnSpPr>
            <a:cxnSpLocks noChangeShapeType="1"/>
            <a:stCxn id="21558" idx="1"/>
            <a:endCxn id="21557" idx="5"/>
          </p:cNvCxnSpPr>
          <p:nvPr/>
        </p:nvCxnSpPr>
        <p:spPr bwMode="auto">
          <a:xfrm flipH="1" flipV="1">
            <a:off x="7399338" y="53340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61" name="Oval 108"/>
          <p:cNvSpPr>
            <a:spLocks noChangeArrowheads="1"/>
          </p:cNvSpPr>
          <p:nvPr/>
        </p:nvSpPr>
        <p:spPr bwMode="auto">
          <a:xfrm>
            <a:off x="6634163" y="55308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11</a:t>
            </a:r>
          </a:p>
        </p:txBody>
      </p:sp>
      <p:sp>
        <p:nvSpPr>
          <p:cNvPr id="21562" name="Oval 113"/>
          <p:cNvSpPr>
            <a:spLocks noChangeArrowheads="1"/>
          </p:cNvSpPr>
          <p:nvPr/>
        </p:nvSpPr>
        <p:spPr bwMode="auto">
          <a:xfrm>
            <a:off x="9275763" y="50768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23</a:t>
            </a:r>
          </a:p>
        </p:txBody>
      </p:sp>
      <p:sp>
        <p:nvSpPr>
          <p:cNvPr id="21563" name="Oval 114"/>
          <p:cNvSpPr>
            <a:spLocks noChangeArrowheads="1"/>
          </p:cNvSpPr>
          <p:nvPr/>
        </p:nvSpPr>
        <p:spPr bwMode="auto">
          <a:xfrm>
            <a:off x="9798050" y="55324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20</a:t>
            </a:r>
          </a:p>
        </p:txBody>
      </p:sp>
      <p:cxnSp>
        <p:nvCxnSpPr>
          <p:cNvPr id="21564" name="AutoShape 119"/>
          <p:cNvCxnSpPr>
            <a:cxnSpLocks noChangeShapeType="1"/>
            <a:stCxn id="21566" idx="7"/>
            <a:endCxn id="21562" idx="3"/>
          </p:cNvCxnSpPr>
          <p:nvPr/>
        </p:nvCxnSpPr>
        <p:spPr bwMode="auto">
          <a:xfrm flipV="1">
            <a:off x="8996363" y="53308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65" name="AutoShape 120"/>
          <p:cNvCxnSpPr>
            <a:cxnSpLocks noChangeShapeType="1"/>
            <a:stCxn id="21563" idx="1"/>
            <a:endCxn id="21562" idx="5"/>
          </p:cNvCxnSpPr>
          <p:nvPr/>
        </p:nvCxnSpPr>
        <p:spPr bwMode="auto">
          <a:xfrm flipH="1" flipV="1">
            <a:off x="9518651" y="53308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66" name="Oval 121"/>
          <p:cNvSpPr>
            <a:spLocks noChangeArrowheads="1"/>
          </p:cNvSpPr>
          <p:nvPr/>
        </p:nvSpPr>
        <p:spPr bwMode="auto">
          <a:xfrm>
            <a:off x="8753475" y="55324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27</a:t>
            </a:r>
          </a:p>
        </p:txBody>
      </p:sp>
      <p:sp>
        <p:nvSpPr>
          <p:cNvPr id="21567" name="Date Placeholder 6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2059725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A5A08F1-717F-CB47-9DD2-DEAE5165B8BE}" type="slidenum">
              <a:rPr lang="en-US" sz="1400">
                <a:solidFill>
                  <a:srgbClr val="40458C"/>
                </a:solidFill>
              </a:rPr>
              <a:pPr eaLnBrk="1" hangingPunct="1"/>
              <a:t>37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 (end)</a:t>
            </a:r>
          </a:p>
        </p:txBody>
      </p:sp>
      <p:sp>
        <p:nvSpPr>
          <p:cNvPr id="22533" name="Oval 64"/>
          <p:cNvSpPr>
            <a:spLocks noChangeArrowheads="1"/>
          </p:cNvSpPr>
          <p:nvPr/>
        </p:nvSpPr>
        <p:spPr bwMode="auto">
          <a:xfrm>
            <a:off x="3975100" y="2103438"/>
            <a:ext cx="285750" cy="2841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4</a:t>
            </a:r>
          </a:p>
        </p:txBody>
      </p:sp>
      <p:cxnSp>
        <p:nvCxnSpPr>
          <p:cNvPr id="22534" name="AutoShape 65"/>
          <p:cNvCxnSpPr>
            <a:cxnSpLocks noChangeShapeType="1"/>
            <a:stCxn id="22533" idx="3"/>
            <a:endCxn id="22536" idx="7"/>
          </p:cNvCxnSpPr>
          <p:nvPr/>
        </p:nvCxnSpPr>
        <p:spPr bwMode="auto">
          <a:xfrm flipH="1">
            <a:off x="3159125" y="2355850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5" name="AutoShape 66"/>
          <p:cNvCxnSpPr>
            <a:cxnSpLocks noChangeShapeType="1"/>
            <a:stCxn id="22541" idx="1"/>
            <a:endCxn id="22533" idx="5"/>
          </p:cNvCxnSpPr>
          <p:nvPr/>
        </p:nvCxnSpPr>
        <p:spPr bwMode="auto">
          <a:xfrm flipH="1" flipV="1">
            <a:off x="4219575" y="2355850"/>
            <a:ext cx="857250" cy="2365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6" name="Oval 67"/>
          <p:cNvSpPr>
            <a:spLocks noChangeArrowheads="1"/>
          </p:cNvSpPr>
          <p:nvPr/>
        </p:nvSpPr>
        <p:spPr bwMode="auto">
          <a:xfrm>
            <a:off x="2916238" y="25590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15</a:t>
            </a:r>
          </a:p>
        </p:txBody>
      </p:sp>
      <p:sp>
        <p:nvSpPr>
          <p:cNvPr id="22537" name="Oval 68"/>
          <p:cNvSpPr>
            <a:spLocks noChangeArrowheads="1"/>
          </p:cNvSpPr>
          <p:nvPr/>
        </p:nvSpPr>
        <p:spPr bwMode="auto">
          <a:xfrm>
            <a:off x="3438525" y="30146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25</a:t>
            </a:r>
          </a:p>
        </p:txBody>
      </p:sp>
      <p:cxnSp>
        <p:nvCxnSpPr>
          <p:cNvPr id="22538" name="AutoShape 73"/>
          <p:cNvCxnSpPr>
            <a:cxnSpLocks noChangeShapeType="1"/>
            <a:stCxn id="22540" idx="7"/>
            <a:endCxn id="22536" idx="3"/>
          </p:cNvCxnSpPr>
          <p:nvPr/>
        </p:nvCxnSpPr>
        <p:spPr bwMode="auto">
          <a:xfrm flipV="1">
            <a:off x="2636838" y="28130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39" name="AutoShape 74"/>
          <p:cNvCxnSpPr>
            <a:cxnSpLocks noChangeShapeType="1"/>
            <a:stCxn id="22537" idx="1"/>
            <a:endCxn id="22536" idx="5"/>
          </p:cNvCxnSpPr>
          <p:nvPr/>
        </p:nvCxnSpPr>
        <p:spPr bwMode="auto">
          <a:xfrm flipH="1" flipV="1">
            <a:off x="3159126" y="28130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40" name="Oval 75"/>
          <p:cNvSpPr>
            <a:spLocks noChangeArrowheads="1"/>
          </p:cNvSpPr>
          <p:nvPr/>
        </p:nvSpPr>
        <p:spPr bwMode="auto">
          <a:xfrm>
            <a:off x="2393950" y="30146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16</a:t>
            </a:r>
          </a:p>
        </p:txBody>
      </p:sp>
      <p:sp>
        <p:nvSpPr>
          <p:cNvPr id="22541" name="Oval 80"/>
          <p:cNvSpPr>
            <a:spLocks noChangeArrowheads="1"/>
          </p:cNvSpPr>
          <p:nvPr/>
        </p:nvSpPr>
        <p:spPr bwMode="auto">
          <a:xfrm>
            <a:off x="5035550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sp>
        <p:nvSpPr>
          <p:cNvPr id="22542" name="Oval 81"/>
          <p:cNvSpPr>
            <a:spLocks noChangeArrowheads="1"/>
          </p:cNvSpPr>
          <p:nvPr/>
        </p:nvSpPr>
        <p:spPr bwMode="auto">
          <a:xfrm>
            <a:off x="5557837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12</a:t>
            </a:r>
          </a:p>
        </p:txBody>
      </p:sp>
      <p:cxnSp>
        <p:nvCxnSpPr>
          <p:cNvPr id="22543" name="AutoShape 86"/>
          <p:cNvCxnSpPr>
            <a:cxnSpLocks noChangeShapeType="1"/>
            <a:stCxn id="22545" idx="7"/>
            <a:endCxn id="22541" idx="3"/>
          </p:cNvCxnSpPr>
          <p:nvPr/>
        </p:nvCxnSpPr>
        <p:spPr bwMode="auto">
          <a:xfrm flipV="1">
            <a:off x="4756151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4" name="AutoShape 87"/>
          <p:cNvCxnSpPr>
            <a:cxnSpLocks noChangeShapeType="1"/>
            <a:stCxn id="22542" idx="1"/>
            <a:endCxn id="22541" idx="5"/>
          </p:cNvCxnSpPr>
          <p:nvPr/>
        </p:nvCxnSpPr>
        <p:spPr bwMode="auto">
          <a:xfrm flipH="1" flipV="1">
            <a:off x="5278438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45" name="Oval 88"/>
          <p:cNvSpPr>
            <a:spLocks noChangeArrowheads="1"/>
          </p:cNvSpPr>
          <p:nvPr/>
        </p:nvSpPr>
        <p:spPr bwMode="auto">
          <a:xfrm>
            <a:off x="4513263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sp>
        <p:nvSpPr>
          <p:cNvPr id="22546" name="Oval 93"/>
          <p:cNvSpPr>
            <a:spLocks noChangeArrowheads="1"/>
          </p:cNvSpPr>
          <p:nvPr/>
        </p:nvSpPr>
        <p:spPr bwMode="auto">
          <a:xfrm>
            <a:off x="6094412" y="1676401"/>
            <a:ext cx="287338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10</a:t>
            </a:r>
          </a:p>
        </p:txBody>
      </p:sp>
      <p:cxnSp>
        <p:nvCxnSpPr>
          <p:cNvPr id="22547" name="AutoShape 94"/>
          <p:cNvCxnSpPr>
            <a:cxnSpLocks noChangeShapeType="1"/>
            <a:stCxn id="22546" idx="5"/>
            <a:endCxn id="22549" idx="1"/>
          </p:cNvCxnSpPr>
          <p:nvPr/>
        </p:nvCxnSpPr>
        <p:spPr bwMode="auto">
          <a:xfrm>
            <a:off x="6338887" y="1933575"/>
            <a:ext cx="1917700" cy="203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8" name="AutoShape 95"/>
          <p:cNvCxnSpPr>
            <a:cxnSpLocks noChangeShapeType="1"/>
            <a:stCxn id="22546" idx="3"/>
            <a:endCxn id="22533" idx="7"/>
          </p:cNvCxnSpPr>
          <p:nvPr/>
        </p:nvCxnSpPr>
        <p:spPr bwMode="auto">
          <a:xfrm flipH="1">
            <a:off x="4219575" y="1933576"/>
            <a:ext cx="1917700" cy="2016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49" name="Oval 96"/>
          <p:cNvSpPr>
            <a:spLocks noChangeArrowheads="1"/>
          </p:cNvSpPr>
          <p:nvPr/>
        </p:nvSpPr>
        <p:spPr bwMode="auto">
          <a:xfrm>
            <a:off x="8215312" y="2105026"/>
            <a:ext cx="285750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cxnSp>
        <p:nvCxnSpPr>
          <p:cNvPr id="22550" name="AutoShape 97"/>
          <p:cNvCxnSpPr>
            <a:cxnSpLocks noChangeShapeType="1"/>
            <a:stCxn id="22549" idx="3"/>
            <a:endCxn id="22552" idx="7"/>
          </p:cNvCxnSpPr>
          <p:nvPr/>
        </p:nvCxnSpPr>
        <p:spPr bwMode="auto">
          <a:xfrm flipH="1">
            <a:off x="7399337" y="2357438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1" name="AutoShape 98"/>
          <p:cNvCxnSpPr>
            <a:cxnSpLocks noChangeShapeType="1"/>
            <a:stCxn id="22557" idx="1"/>
            <a:endCxn id="22549" idx="5"/>
          </p:cNvCxnSpPr>
          <p:nvPr/>
        </p:nvCxnSpPr>
        <p:spPr bwMode="auto">
          <a:xfrm flipH="1" flipV="1">
            <a:off x="8459787" y="2357439"/>
            <a:ext cx="857250" cy="2365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52" name="Oval 99"/>
          <p:cNvSpPr>
            <a:spLocks noChangeArrowheads="1"/>
          </p:cNvSpPr>
          <p:nvPr/>
        </p:nvSpPr>
        <p:spPr bwMode="auto">
          <a:xfrm>
            <a:off x="7156450" y="25606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8</a:t>
            </a:r>
          </a:p>
        </p:txBody>
      </p:sp>
      <p:sp>
        <p:nvSpPr>
          <p:cNvPr id="22553" name="Oval 100"/>
          <p:cNvSpPr>
            <a:spLocks noChangeArrowheads="1"/>
          </p:cNvSpPr>
          <p:nvPr/>
        </p:nvSpPr>
        <p:spPr bwMode="auto">
          <a:xfrm>
            <a:off x="7678737" y="30162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cxnSp>
        <p:nvCxnSpPr>
          <p:cNvPr id="22554" name="AutoShape 105"/>
          <p:cNvCxnSpPr>
            <a:cxnSpLocks noChangeShapeType="1"/>
            <a:stCxn id="22556" idx="7"/>
            <a:endCxn id="22552" idx="3"/>
          </p:cNvCxnSpPr>
          <p:nvPr/>
        </p:nvCxnSpPr>
        <p:spPr bwMode="auto">
          <a:xfrm flipV="1">
            <a:off x="6877051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5" name="AutoShape 106"/>
          <p:cNvCxnSpPr>
            <a:cxnSpLocks noChangeShapeType="1"/>
            <a:stCxn id="22553" idx="1"/>
            <a:endCxn id="22552" idx="5"/>
          </p:cNvCxnSpPr>
          <p:nvPr/>
        </p:nvCxnSpPr>
        <p:spPr bwMode="auto">
          <a:xfrm flipH="1" flipV="1">
            <a:off x="7399338" y="28146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56" name="Oval 107"/>
          <p:cNvSpPr>
            <a:spLocks noChangeArrowheads="1"/>
          </p:cNvSpPr>
          <p:nvPr/>
        </p:nvSpPr>
        <p:spPr bwMode="auto">
          <a:xfrm>
            <a:off x="6634163" y="30162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11</a:t>
            </a:r>
          </a:p>
        </p:txBody>
      </p:sp>
      <p:sp>
        <p:nvSpPr>
          <p:cNvPr id="22557" name="Oval 112"/>
          <p:cNvSpPr>
            <a:spLocks noChangeArrowheads="1"/>
          </p:cNvSpPr>
          <p:nvPr/>
        </p:nvSpPr>
        <p:spPr bwMode="auto">
          <a:xfrm>
            <a:off x="9275763" y="25622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23</a:t>
            </a:r>
          </a:p>
        </p:txBody>
      </p:sp>
      <p:sp>
        <p:nvSpPr>
          <p:cNvPr id="22558" name="Oval 113"/>
          <p:cNvSpPr>
            <a:spLocks noChangeArrowheads="1"/>
          </p:cNvSpPr>
          <p:nvPr/>
        </p:nvSpPr>
        <p:spPr bwMode="auto">
          <a:xfrm>
            <a:off x="9798050" y="30178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20</a:t>
            </a:r>
          </a:p>
        </p:txBody>
      </p:sp>
      <p:cxnSp>
        <p:nvCxnSpPr>
          <p:cNvPr id="22559" name="AutoShape 118"/>
          <p:cNvCxnSpPr>
            <a:cxnSpLocks noChangeShapeType="1"/>
            <a:stCxn id="22561" idx="7"/>
            <a:endCxn id="22557" idx="3"/>
          </p:cNvCxnSpPr>
          <p:nvPr/>
        </p:nvCxnSpPr>
        <p:spPr bwMode="auto">
          <a:xfrm flipV="1">
            <a:off x="8996363" y="28162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60" name="AutoShape 119"/>
          <p:cNvCxnSpPr>
            <a:cxnSpLocks noChangeShapeType="1"/>
            <a:stCxn id="22558" idx="1"/>
            <a:endCxn id="22557" idx="5"/>
          </p:cNvCxnSpPr>
          <p:nvPr/>
        </p:nvCxnSpPr>
        <p:spPr bwMode="auto">
          <a:xfrm flipH="1" flipV="1">
            <a:off x="9518651" y="28162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61" name="Oval 120"/>
          <p:cNvSpPr>
            <a:spLocks noChangeArrowheads="1"/>
          </p:cNvSpPr>
          <p:nvPr/>
        </p:nvSpPr>
        <p:spPr bwMode="auto">
          <a:xfrm>
            <a:off x="8753475" y="30178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27</a:t>
            </a:r>
          </a:p>
        </p:txBody>
      </p:sp>
      <p:sp>
        <p:nvSpPr>
          <p:cNvPr id="22562" name="Oval 125"/>
          <p:cNvSpPr>
            <a:spLocks noChangeArrowheads="1"/>
          </p:cNvSpPr>
          <p:nvPr/>
        </p:nvSpPr>
        <p:spPr bwMode="auto">
          <a:xfrm>
            <a:off x="3975100" y="4541838"/>
            <a:ext cx="285750" cy="2841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5</a:t>
            </a:r>
          </a:p>
        </p:txBody>
      </p:sp>
      <p:cxnSp>
        <p:nvCxnSpPr>
          <p:cNvPr id="22563" name="AutoShape 126"/>
          <p:cNvCxnSpPr>
            <a:cxnSpLocks noChangeShapeType="1"/>
            <a:stCxn id="22562" idx="3"/>
            <a:endCxn id="22565" idx="7"/>
          </p:cNvCxnSpPr>
          <p:nvPr/>
        </p:nvCxnSpPr>
        <p:spPr bwMode="auto">
          <a:xfrm flipH="1">
            <a:off x="3159125" y="4799014"/>
            <a:ext cx="857250" cy="2301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64" name="AutoShape 127"/>
          <p:cNvCxnSpPr>
            <a:cxnSpLocks noChangeShapeType="1"/>
            <a:stCxn id="22570" idx="1"/>
            <a:endCxn id="22562" idx="5"/>
          </p:cNvCxnSpPr>
          <p:nvPr/>
        </p:nvCxnSpPr>
        <p:spPr bwMode="auto">
          <a:xfrm flipH="1" flipV="1">
            <a:off x="4219575" y="4799013"/>
            <a:ext cx="857250" cy="227012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65" name="Oval 128"/>
          <p:cNvSpPr>
            <a:spLocks noChangeArrowheads="1"/>
          </p:cNvSpPr>
          <p:nvPr/>
        </p:nvSpPr>
        <p:spPr bwMode="auto">
          <a:xfrm>
            <a:off x="2916238" y="49974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15</a:t>
            </a:r>
          </a:p>
        </p:txBody>
      </p:sp>
      <p:sp>
        <p:nvSpPr>
          <p:cNvPr id="22566" name="Oval 129"/>
          <p:cNvSpPr>
            <a:spLocks noChangeArrowheads="1"/>
          </p:cNvSpPr>
          <p:nvPr/>
        </p:nvSpPr>
        <p:spPr bwMode="auto">
          <a:xfrm>
            <a:off x="3438525" y="54530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25</a:t>
            </a:r>
          </a:p>
        </p:txBody>
      </p:sp>
      <p:cxnSp>
        <p:nvCxnSpPr>
          <p:cNvPr id="22567" name="AutoShape 134"/>
          <p:cNvCxnSpPr>
            <a:cxnSpLocks noChangeShapeType="1"/>
            <a:stCxn id="22569" idx="7"/>
            <a:endCxn id="22565" idx="3"/>
          </p:cNvCxnSpPr>
          <p:nvPr/>
        </p:nvCxnSpPr>
        <p:spPr bwMode="auto">
          <a:xfrm flipV="1">
            <a:off x="2636838" y="52514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68" name="AutoShape 135"/>
          <p:cNvCxnSpPr>
            <a:cxnSpLocks noChangeShapeType="1"/>
            <a:stCxn id="22566" idx="1"/>
            <a:endCxn id="22565" idx="5"/>
          </p:cNvCxnSpPr>
          <p:nvPr/>
        </p:nvCxnSpPr>
        <p:spPr bwMode="auto">
          <a:xfrm flipH="1" flipV="1">
            <a:off x="3159126" y="52514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69" name="Oval 136"/>
          <p:cNvSpPr>
            <a:spLocks noChangeArrowheads="1"/>
          </p:cNvSpPr>
          <p:nvPr/>
        </p:nvSpPr>
        <p:spPr bwMode="auto">
          <a:xfrm>
            <a:off x="2393950" y="545306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16</a:t>
            </a:r>
          </a:p>
        </p:txBody>
      </p:sp>
      <p:sp>
        <p:nvSpPr>
          <p:cNvPr id="22570" name="Oval 141"/>
          <p:cNvSpPr>
            <a:spLocks noChangeArrowheads="1"/>
          </p:cNvSpPr>
          <p:nvPr/>
        </p:nvSpPr>
        <p:spPr bwMode="auto">
          <a:xfrm>
            <a:off x="5035550" y="4999038"/>
            <a:ext cx="284162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7</a:t>
            </a:r>
          </a:p>
        </p:txBody>
      </p:sp>
      <p:sp>
        <p:nvSpPr>
          <p:cNvPr id="22571" name="Oval 142"/>
          <p:cNvSpPr>
            <a:spLocks noChangeArrowheads="1"/>
          </p:cNvSpPr>
          <p:nvPr/>
        </p:nvSpPr>
        <p:spPr bwMode="auto">
          <a:xfrm>
            <a:off x="5557837" y="54546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12</a:t>
            </a:r>
          </a:p>
        </p:txBody>
      </p:sp>
      <p:cxnSp>
        <p:nvCxnSpPr>
          <p:cNvPr id="22572" name="AutoShape 147"/>
          <p:cNvCxnSpPr>
            <a:cxnSpLocks noChangeShapeType="1"/>
            <a:stCxn id="22574" idx="7"/>
            <a:endCxn id="22570" idx="3"/>
          </p:cNvCxnSpPr>
          <p:nvPr/>
        </p:nvCxnSpPr>
        <p:spPr bwMode="auto">
          <a:xfrm flipV="1">
            <a:off x="4756151" y="5257800"/>
            <a:ext cx="320675" cy="223838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73" name="AutoShape 148"/>
          <p:cNvCxnSpPr>
            <a:cxnSpLocks noChangeShapeType="1"/>
            <a:stCxn id="22571" idx="1"/>
            <a:endCxn id="22570" idx="5"/>
          </p:cNvCxnSpPr>
          <p:nvPr/>
        </p:nvCxnSpPr>
        <p:spPr bwMode="auto">
          <a:xfrm flipH="1" flipV="1">
            <a:off x="5278438" y="5257800"/>
            <a:ext cx="320675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74" name="Oval 149"/>
          <p:cNvSpPr>
            <a:spLocks noChangeArrowheads="1"/>
          </p:cNvSpPr>
          <p:nvPr/>
        </p:nvSpPr>
        <p:spPr bwMode="auto">
          <a:xfrm>
            <a:off x="4513263" y="5454650"/>
            <a:ext cx="284163" cy="2857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BE2D00"/>
                </a:solidFill>
                <a:latin typeface="Times New Roman" charset="0"/>
                <a:ea typeface="ＭＳ Ｐゴシック" charset="0"/>
                <a:sym typeface="Symbol" charset="0"/>
              </a:rPr>
              <a:t>10</a:t>
            </a:r>
          </a:p>
        </p:txBody>
      </p:sp>
      <p:sp>
        <p:nvSpPr>
          <p:cNvPr id="22575" name="Oval 154"/>
          <p:cNvSpPr>
            <a:spLocks noChangeArrowheads="1"/>
          </p:cNvSpPr>
          <p:nvPr/>
        </p:nvSpPr>
        <p:spPr bwMode="auto">
          <a:xfrm>
            <a:off x="6094412" y="4114801"/>
            <a:ext cx="287338" cy="2841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4</a:t>
            </a:r>
          </a:p>
        </p:txBody>
      </p:sp>
      <p:cxnSp>
        <p:nvCxnSpPr>
          <p:cNvPr id="22576" name="AutoShape 155"/>
          <p:cNvCxnSpPr>
            <a:cxnSpLocks noChangeShapeType="1"/>
            <a:stCxn id="22575" idx="5"/>
            <a:endCxn id="22578" idx="1"/>
          </p:cNvCxnSpPr>
          <p:nvPr/>
        </p:nvCxnSpPr>
        <p:spPr bwMode="auto">
          <a:xfrm>
            <a:off x="6338887" y="4371975"/>
            <a:ext cx="1917700" cy="203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77" name="AutoShape 156"/>
          <p:cNvCxnSpPr>
            <a:cxnSpLocks noChangeShapeType="1"/>
            <a:stCxn id="22575" idx="3"/>
            <a:endCxn id="22562" idx="7"/>
          </p:cNvCxnSpPr>
          <p:nvPr/>
        </p:nvCxnSpPr>
        <p:spPr bwMode="auto">
          <a:xfrm flipH="1">
            <a:off x="4219575" y="4371975"/>
            <a:ext cx="1917700" cy="196850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78" name="Oval 157"/>
          <p:cNvSpPr>
            <a:spLocks noChangeArrowheads="1"/>
          </p:cNvSpPr>
          <p:nvPr/>
        </p:nvSpPr>
        <p:spPr bwMode="auto">
          <a:xfrm>
            <a:off x="8215312" y="4543426"/>
            <a:ext cx="285750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6</a:t>
            </a:r>
          </a:p>
        </p:txBody>
      </p:sp>
      <p:cxnSp>
        <p:nvCxnSpPr>
          <p:cNvPr id="22579" name="AutoShape 158"/>
          <p:cNvCxnSpPr>
            <a:cxnSpLocks noChangeShapeType="1"/>
            <a:stCxn id="22578" idx="3"/>
            <a:endCxn id="22581" idx="7"/>
          </p:cNvCxnSpPr>
          <p:nvPr/>
        </p:nvCxnSpPr>
        <p:spPr bwMode="auto">
          <a:xfrm flipH="1">
            <a:off x="7399337" y="4795838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80" name="AutoShape 159"/>
          <p:cNvCxnSpPr>
            <a:cxnSpLocks noChangeShapeType="1"/>
            <a:stCxn id="22586" idx="1"/>
            <a:endCxn id="22578" idx="5"/>
          </p:cNvCxnSpPr>
          <p:nvPr/>
        </p:nvCxnSpPr>
        <p:spPr bwMode="auto">
          <a:xfrm flipH="1" flipV="1">
            <a:off x="8459787" y="4795839"/>
            <a:ext cx="857250" cy="2365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81" name="Oval 160"/>
          <p:cNvSpPr>
            <a:spLocks noChangeArrowheads="1"/>
          </p:cNvSpPr>
          <p:nvPr/>
        </p:nvSpPr>
        <p:spPr bwMode="auto">
          <a:xfrm>
            <a:off x="7156450" y="49990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8</a:t>
            </a:r>
          </a:p>
        </p:txBody>
      </p:sp>
      <p:sp>
        <p:nvSpPr>
          <p:cNvPr id="22582" name="Oval 161"/>
          <p:cNvSpPr>
            <a:spLocks noChangeArrowheads="1"/>
          </p:cNvSpPr>
          <p:nvPr/>
        </p:nvSpPr>
        <p:spPr bwMode="auto">
          <a:xfrm>
            <a:off x="7678737" y="54546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9</a:t>
            </a:r>
          </a:p>
        </p:txBody>
      </p:sp>
      <p:cxnSp>
        <p:nvCxnSpPr>
          <p:cNvPr id="22583" name="AutoShape 166"/>
          <p:cNvCxnSpPr>
            <a:cxnSpLocks noChangeShapeType="1"/>
            <a:stCxn id="22585" idx="7"/>
            <a:endCxn id="22581" idx="3"/>
          </p:cNvCxnSpPr>
          <p:nvPr/>
        </p:nvCxnSpPr>
        <p:spPr bwMode="auto">
          <a:xfrm flipV="1">
            <a:off x="6877051" y="52530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84" name="AutoShape 167"/>
          <p:cNvCxnSpPr>
            <a:cxnSpLocks noChangeShapeType="1"/>
            <a:stCxn id="22582" idx="1"/>
            <a:endCxn id="22581" idx="5"/>
          </p:cNvCxnSpPr>
          <p:nvPr/>
        </p:nvCxnSpPr>
        <p:spPr bwMode="auto">
          <a:xfrm flipH="1" flipV="1">
            <a:off x="7399338" y="52530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85" name="Oval 168"/>
          <p:cNvSpPr>
            <a:spLocks noChangeArrowheads="1"/>
          </p:cNvSpPr>
          <p:nvPr/>
        </p:nvSpPr>
        <p:spPr bwMode="auto">
          <a:xfrm>
            <a:off x="6634163" y="545465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11</a:t>
            </a:r>
          </a:p>
        </p:txBody>
      </p:sp>
      <p:sp>
        <p:nvSpPr>
          <p:cNvPr id="22586" name="Oval 173"/>
          <p:cNvSpPr>
            <a:spLocks noChangeArrowheads="1"/>
          </p:cNvSpPr>
          <p:nvPr/>
        </p:nvSpPr>
        <p:spPr bwMode="auto">
          <a:xfrm>
            <a:off x="9275763" y="50006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23</a:t>
            </a:r>
          </a:p>
        </p:txBody>
      </p:sp>
      <p:sp>
        <p:nvSpPr>
          <p:cNvPr id="22587" name="Oval 174"/>
          <p:cNvSpPr>
            <a:spLocks noChangeArrowheads="1"/>
          </p:cNvSpPr>
          <p:nvPr/>
        </p:nvSpPr>
        <p:spPr bwMode="auto">
          <a:xfrm>
            <a:off x="9798050" y="5456238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20</a:t>
            </a:r>
          </a:p>
        </p:txBody>
      </p:sp>
      <p:cxnSp>
        <p:nvCxnSpPr>
          <p:cNvPr id="22588" name="AutoShape 179"/>
          <p:cNvCxnSpPr>
            <a:cxnSpLocks noChangeShapeType="1"/>
            <a:stCxn id="22590" idx="7"/>
            <a:endCxn id="22586" idx="3"/>
          </p:cNvCxnSpPr>
          <p:nvPr/>
        </p:nvCxnSpPr>
        <p:spPr bwMode="auto">
          <a:xfrm flipV="1">
            <a:off x="8996363" y="52546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89" name="AutoShape 180"/>
          <p:cNvCxnSpPr>
            <a:cxnSpLocks noChangeShapeType="1"/>
            <a:stCxn id="22587" idx="1"/>
            <a:endCxn id="22586" idx="5"/>
          </p:cNvCxnSpPr>
          <p:nvPr/>
        </p:nvCxnSpPr>
        <p:spPr bwMode="auto">
          <a:xfrm flipH="1" flipV="1">
            <a:off x="9518651" y="5254626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90" name="Oval 181"/>
          <p:cNvSpPr>
            <a:spLocks noChangeArrowheads="1"/>
          </p:cNvSpPr>
          <p:nvPr/>
        </p:nvSpPr>
        <p:spPr bwMode="auto">
          <a:xfrm>
            <a:off x="8753475" y="5456238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rPr>
              <a:t>27</a:t>
            </a:r>
          </a:p>
        </p:txBody>
      </p:sp>
      <p:sp>
        <p:nvSpPr>
          <p:cNvPr id="22591" name="Date Placeholder 6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117533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Heaps</a:t>
            </a:r>
          </a:p>
        </p:txBody>
      </p:sp>
      <p:sp>
        <p:nvSpPr>
          <p:cNvPr id="51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5F3B13D-4014-A445-B89E-941D6E9801C1}" type="slidenum">
              <a:rPr lang="en-US" sz="1400">
                <a:solidFill>
                  <a:srgbClr val="40458C"/>
                </a:solidFill>
              </a:rPr>
              <a:pPr eaLnBrk="1" hangingPunct="1"/>
              <a:t>38</a:t>
            </a:fld>
            <a:endParaRPr lang="en-US" sz="1400">
              <a:solidFill>
                <a:srgbClr val="40458C"/>
              </a:solidFill>
            </a:endParaRPr>
          </a:p>
        </p:txBody>
      </p:sp>
      <p:cxnSp>
        <p:nvCxnSpPr>
          <p:cNvPr id="5125" name="AutoShape 35"/>
          <p:cNvCxnSpPr>
            <a:cxnSpLocks noChangeShapeType="1"/>
            <a:stCxn id="5164" idx="3"/>
            <a:endCxn id="5157" idx="7"/>
          </p:cNvCxnSpPr>
          <p:nvPr/>
        </p:nvCxnSpPr>
        <p:spPr bwMode="auto">
          <a:xfrm flipH="1">
            <a:off x="4219575" y="4518026"/>
            <a:ext cx="1917700" cy="2063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32012" y="304800"/>
            <a:ext cx="79248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Analysis of Bottom-up Heap Construction</a:t>
            </a:r>
          </a:p>
        </p:txBody>
      </p:sp>
      <p:sp>
        <p:nvSpPr>
          <p:cNvPr id="51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08212" y="1600200"/>
            <a:ext cx="8001000" cy="28194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Tahoma" charset="0"/>
              </a:rPr>
              <a:t>We visualize the worst-case time of a </a:t>
            </a:r>
            <a:r>
              <a:rPr lang="en-US" sz="1800" dirty="0" err="1">
                <a:latin typeface="Tahoma" charset="0"/>
              </a:rPr>
              <a:t>downheap</a:t>
            </a:r>
            <a:r>
              <a:rPr lang="en-US" sz="1800" dirty="0">
                <a:latin typeface="Tahoma" charset="0"/>
              </a:rPr>
              <a:t> with a proxy path that goes first right and then repeatedly goes left until the bottom of the heap (this path may differ from the actual </a:t>
            </a:r>
            <a:r>
              <a:rPr lang="en-US" sz="1800" dirty="0" err="1">
                <a:latin typeface="Tahoma" charset="0"/>
              </a:rPr>
              <a:t>downheap</a:t>
            </a:r>
            <a:r>
              <a:rPr lang="en-US" sz="1800" dirty="0">
                <a:latin typeface="Tahoma" charset="0"/>
              </a:rPr>
              <a:t> path)</a:t>
            </a:r>
          </a:p>
          <a:p>
            <a:pPr eaLnBrk="1" hangingPunct="1"/>
            <a:r>
              <a:rPr lang="en-US" sz="1800" dirty="0">
                <a:latin typeface="Tahoma" charset="0"/>
              </a:rPr>
              <a:t>Since each node is traversed by at most two proxy paths, the total number of nodes of the proxy paths is </a:t>
            </a:r>
            <a:r>
              <a:rPr lang="en-US" sz="1800" b="1" i="1" dirty="0">
                <a:latin typeface="Times New Roman" charset="0"/>
              </a:rPr>
              <a:t>O</a:t>
            </a:r>
            <a:r>
              <a:rPr lang="en-US" sz="1800" dirty="0">
                <a:latin typeface="Times New Roman" charset="0"/>
              </a:rPr>
              <a:t>(</a:t>
            </a:r>
            <a:r>
              <a:rPr lang="en-US" sz="1800" b="1" i="1" dirty="0">
                <a:latin typeface="Times New Roman" charset="0"/>
              </a:rPr>
              <a:t>n</a:t>
            </a:r>
            <a:r>
              <a:rPr lang="en-US" sz="1800" dirty="0">
                <a:latin typeface="Times New Roman" charset="0"/>
              </a:rPr>
              <a:t>)</a:t>
            </a:r>
            <a:r>
              <a:rPr lang="en-US" sz="1800" dirty="0">
                <a:latin typeface="Tahoma" charset="0"/>
              </a:rPr>
              <a:t> </a:t>
            </a:r>
          </a:p>
          <a:p>
            <a:pPr eaLnBrk="1" hangingPunct="1"/>
            <a:r>
              <a:rPr lang="en-US" sz="1800" dirty="0">
                <a:latin typeface="Tahoma" charset="0"/>
              </a:rPr>
              <a:t>Theorem 5.3: bottom-up heap construction runs in </a:t>
            </a:r>
            <a:r>
              <a:rPr lang="en-US" sz="1800" b="1" i="1" dirty="0">
                <a:latin typeface="Times New Roman" charset="0"/>
              </a:rPr>
              <a:t>O</a:t>
            </a:r>
            <a:r>
              <a:rPr lang="en-US" sz="1800" dirty="0">
                <a:latin typeface="Times New Roman" charset="0"/>
              </a:rPr>
              <a:t>(</a:t>
            </a:r>
            <a:r>
              <a:rPr lang="en-US" sz="1800" b="1" i="1" dirty="0">
                <a:latin typeface="Times New Roman" charset="0"/>
              </a:rPr>
              <a:t>n</a:t>
            </a:r>
            <a:r>
              <a:rPr lang="en-US" sz="1800" dirty="0">
                <a:latin typeface="Times New Roman" charset="0"/>
              </a:rPr>
              <a:t>) </a:t>
            </a:r>
            <a:r>
              <a:rPr lang="en-US" sz="1800" dirty="0">
                <a:latin typeface="Tahoma" charset="0"/>
              </a:rPr>
              <a:t>time </a:t>
            </a:r>
          </a:p>
          <a:p>
            <a:pPr eaLnBrk="1" hangingPunct="1"/>
            <a:r>
              <a:rPr lang="en-US" sz="1800" dirty="0">
                <a:latin typeface="Tahoma" charset="0"/>
              </a:rPr>
              <a:t>This means the first phase of Heap-Sort takes in O(n) time.</a:t>
            </a:r>
          </a:p>
          <a:p>
            <a:pPr eaLnBrk="1" hangingPunct="1"/>
            <a:r>
              <a:rPr lang="en-US" sz="1800" dirty="0">
                <a:latin typeface="Tahoma" charset="0"/>
              </a:rPr>
              <a:t> Theorem 5.2: Using Bottom-up heap construction; the heap-sort takes </a:t>
            </a:r>
            <a:r>
              <a:rPr lang="en-US" sz="1800" b="1" i="1" dirty="0">
                <a:latin typeface="Times New Roman" charset="0"/>
              </a:rPr>
              <a:t>O</a:t>
            </a:r>
            <a:r>
              <a:rPr lang="en-US" sz="1800" dirty="0">
                <a:latin typeface="Times New Roman" charset="0"/>
              </a:rPr>
              <a:t>(</a:t>
            </a:r>
            <a:r>
              <a:rPr lang="en-US" sz="1800" b="1" i="1" dirty="0">
                <a:latin typeface="Times New Roman" charset="0"/>
              </a:rPr>
              <a:t>n </a:t>
            </a:r>
            <a:r>
              <a:rPr lang="en-US" sz="1800" b="1" dirty="0">
                <a:latin typeface="Times New Roman" charset="0"/>
              </a:rPr>
              <a:t>log</a:t>
            </a:r>
            <a:r>
              <a:rPr lang="en-US" sz="1800" b="1" i="1" dirty="0">
                <a:latin typeface="Times New Roman" charset="0"/>
              </a:rPr>
              <a:t> n</a:t>
            </a:r>
            <a:r>
              <a:rPr lang="en-US" sz="1800" dirty="0">
                <a:latin typeface="Times New Roman" charset="0"/>
              </a:rPr>
              <a:t>) </a:t>
            </a:r>
            <a:r>
              <a:rPr lang="en-US" sz="1800" dirty="0">
                <a:latin typeface="Tahoma" charset="0"/>
              </a:rPr>
              <a:t>time</a:t>
            </a:r>
          </a:p>
        </p:txBody>
      </p:sp>
      <p:cxnSp>
        <p:nvCxnSpPr>
          <p:cNvPr id="5128" name="AutoShape 5"/>
          <p:cNvCxnSpPr>
            <a:cxnSpLocks noChangeShapeType="1"/>
            <a:stCxn id="5157" idx="3"/>
            <a:endCxn id="5158" idx="7"/>
          </p:cNvCxnSpPr>
          <p:nvPr/>
        </p:nvCxnSpPr>
        <p:spPr bwMode="auto">
          <a:xfrm flipH="1">
            <a:off x="3159125" y="4945063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29" name="AutoShape 6"/>
          <p:cNvCxnSpPr>
            <a:cxnSpLocks noChangeShapeType="1"/>
            <a:stCxn id="5161" idx="1"/>
            <a:endCxn id="5157" idx="5"/>
          </p:cNvCxnSpPr>
          <p:nvPr/>
        </p:nvCxnSpPr>
        <p:spPr bwMode="auto">
          <a:xfrm flipH="1" flipV="1">
            <a:off x="4219575" y="4945064"/>
            <a:ext cx="857250" cy="2365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0" name="AutoShape 11"/>
          <p:cNvCxnSpPr>
            <a:cxnSpLocks noChangeShapeType="1"/>
            <a:endCxn id="5159" idx="5"/>
          </p:cNvCxnSpPr>
          <p:nvPr/>
        </p:nvCxnSpPr>
        <p:spPr bwMode="auto">
          <a:xfrm flipH="1" flipV="1">
            <a:off x="3683001" y="5857875"/>
            <a:ext cx="160337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1" name="AutoShape 12"/>
          <p:cNvCxnSpPr>
            <a:cxnSpLocks noChangeShapeType="1"/>
            <a:endCxn id="5159" idx="3"/>
          </p:cNvCxnSpPr>
          <p:nvPr/>
        </p:nvCxnSpPr>
        <p:spPr bwMode="auto">
          <a:xfrm flipV="1">
            <a:off x="3322638" y="5857875"/>
            <a:ext cx="157163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2" name="AutoShape 13"/>
          <p:cNvCxnSpPr>
            <a:cxnSpLocks noChangeShapeType="1"/>
            <a:stCxn id="5160" idx="7"/>
            <a:endCxn id="5158" idx="3"/>
          </p:cNvCxnSpPr>
          <p:nvPr/>
        </p:nvCxnSpPr>
        <p:spPr bwMode="auto">
          <a:xfrm flipV="1">
            <a:off x="2636838" y="540226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3" name="AutoShape 14"/>
          <p:cNvCxnSpPr>
            <a:cxnSpLocks noChangeShapeType="1"/>
            <a:stCxn id="5159" idx="1"/>
            <a:endCxn id="5158" idx="5"/>
          </p:cNvCxnSpPr>
          <p:nvPr/>
        </p:nvCxnSpPr>
        <p:spPr bwMode="auto">
          <a:xfrm flipH="1" flipV="1">
            <a:off x="3159126" y="540226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4" name="AutoShape 18"/>
          <p:cNvCxnSpPr>
            <a:cxnSpLocks noChangeShapeType="1"/>
            <a:endCxn id="5160" idx="5"/>
          </p:cNvCxnSpPr>
          <p:nvPr/>
        </p:nvCxnSpPr>
        <p:spPr bwMode="auto">
          <a:xfrm flipH="1" flipV="1">
            <a:off x="2636837" y="5857875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5" name="AutoShape 19"/>
          <p:cNvCxnSpPr>
            <a:cxnSpLocks noChangeShapeType="1"/>
            <a:endCxn id="5160" idx="3"/>
          </p:cNvCxnSpPr>
          <p:nvPr/>
        </p:nvCxnSpPr>
        <p:spPr bwMode="auto">
          <a:xfrm flipV="1">
            <a:off x="2274887" y="5857875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6" name="AutoShape 24"/>
          <p:cNvCxnSpPr>
            <a:cxnSpLocks noChangeShapeType="1"/>
            <a:endCxn id="5162" idx="5"/>
          </p:cNvCxnSpPr>
          <p:nvPr/>
        </p:nvCxnSpPr>
        <p:spPr bwMode="auto">
          <a:xfrm flipH="1" flipV="1">
            <a:off x="5802312" y="5859464"/>
            <a:ext cx="160338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7" name="AutoShape 25"/>
          <p:cNvCxnSpPr>
            <a:cxnSpLocks noChangeShapeType="1"/>
            <a:endCxn id="5162" idx="3"/>
          </p:cNvCxnSpPr>
          <p:nvPr/>
        </p:nvCxnSpPr>
        <p:spPr bwMode="auto">
          <a:xfrm flipV="1">
            <a:off x="5441950" y="5859464"/>
            <a:ext cx="157162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8" name="AutoShape 26"/>
          <p:cNvCxnSpPr>
            <a:cxnSpLocks noChangeShapeType="1"/>
            <a:stCxn id="5163" idx="7"/>
            <a:endCxn id="5161" idx="3"/>
          </p:cNvCxnSpPr>
          <p:nvPr/>
        </p:nvCxnSpPr>
        <p:spPr bwMode="auto">
          <a:xfrm flipV="1">
            <a:off x="4756151" y="54038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39" name="AutoShape 27"/>
          <p:cNvCxnSpPr>
            <a:cxnSpLocks noChangeShapeType="1"/>
            <a:stCxn id="5162" idx="1"/>
            <a:endCxn id="5161" idx="5"/>
          </p:cNvCxnSpPr>
          <p:nvPr/>
        </p:nvCxnSpPr>
        <p:spPr bwMode="auto">
          <a:xfrm flipH="1" flipV="1">
            <a:off x="5278438" y="54038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40" name="AutoShape 31"/>
          <p:cNvCxnSpPr>
            <a:cxnSpLocks noChangeShapeType="1"/>
            <a:endCxn id="5163" idx="5"/>
          </p:cNvCxnSpPr>
          <p:nvPr/>
        </p:nvCxnSpPr>
        <p:spPr bwMode="auto">
          <a:xfrm flipH="1" flipV="1">
            <a:off x="4756151" y="5859464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41" name="AutoShape 32"/>
          <p:cNvCxnSpPr>
            <a:cxnSpLocks noChangeShapeType="1"/>
            <a:endCxn id="5163" idx="3"/>
          </p:cNvCxnSpPr>
          <p:nvPr/>
        </p:nvCxnSpPr>
        <p:spPr bwMode="auto">
          <a:xfrm flipV="1">
            <a:off x="4394201" y="5859464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42" name="AutoShape 34"/>
          <p:cNvCxnSpPr>
            <a:cxnSpLocks noChangeShapeType="1"/>
            <a:stCxn id="5164" idx="5"/>
            <a:endCxn id="5165" idx="1"/>
          </p:cNvCxnSpPr>
          <p:nvPr/>
        </p:nvCxnSpPr>
        <p:spPr bwMode="auto">
          <a:xfrm>
            <a:off x="6338887" y="4518026"/>
            <a:ext cx="1917700" cy="2079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43" name="AutoShape 37"/>
          <p:cNvCxnSpPr>
            <a:cxnSpLocks noChangeShapeType="1"/>
            <a:stCxn id="5165" idx="3"/>
            <a:endCxn id="5166" idx="7"/>
          </p:cNvCxnSpPr>
          <p:nvPr/>
        </p:nvCxnSpPr>
        <p:spPr bwMode="auto">
          <a:xfrm flipH="1">
            <a:off x="7399337" y="4946650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44" name="AutoShape 38"/>
          <p:cNvCxnSpPr>
            <a:cxnSpLocks noChangeShapeType="1"/>
            <a:stCxn id="5169" idx="1"/>
            <a:endCxn id="5165" idx="5"/>
          </p:cNvCxnSpPr>
          <p:nvPr/>
        </p:nvCxnSpPr>
        <p:spPr bwMode="auto">
          <a:xfrm flipH="1" flipV="1">
            <a:off x="8459787" y="4946650"/>
            <a:ext cx="857250" cy="2365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45" name="AutoShape 43"/>
          <p:cNvCxnSpPr>
            <a:cxnSpLocks noChangeShapeType="1"/>
            <a:endCxn id="5167" idx="5"/>
          </p:cNvCxnSpPr>
          <p:nvPr/>
        </p:nvCxnSpPr>
        <p:spPr bwMode="auto">
          <a:xfrm flipH="1" flipV="1">
            <a:off x="7923212" y="5859464"/>
            <a:ext cx="160338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46" name="AutoShape 44"/>
          <p:cNvCxnSpPr>
            <a:cxnSpLocks noChangeShapeType="1"/>
            <a:endCxn id="5167" idx="3"/>
          </p:cNvCxnSpPr>
          <p:nvPr/>
        </p:nvCxnSpPr>
        <p:spPr bwMode="auto">
          <a:xfrm flipV="1">
            <a:off x="7562850" y="5859464"/>
            <a:ext cx="157162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47" name="AutoShape 45"/>
          <p:cNvCxnSpPr>
            <a:cxnSpLocks noChangeShapeType="1"/>
            <a:stCxn id="5168" idx="7"/>
            <a:endCxn id="5166" idx="3"/>
          </p:cNvCxnSpPr>
          <p:nvPr/>
        </p:nvCxnSpPr>
        <p:spPr bwMode="auto">
          <a:xfrm flipV="1">
            <a:off x="6877051" y="54038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48" name="AutoShape 46"/>
          <p:cNvCxnSpPr>
            <a:cxnSpLocks noChangeShapeType="1"/>
            <a:stCxn id="5167" idx="1"/>
            <a:endCxn id="5166" idx="5"/>
          </p:cNvCxnSpPr>
          <p:nvPr/>
        </p:nvCxnSpPr>
        <p:spPr bwMode="auto">
          <a:xfrm flipH="1" flipV="1">
            <a:off x="7399338" y="5403851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49" name="AutoShape 50"/>
          <p:cNvCxnSpPr>
            <a:cxnSpLocks noChangeShapeType="1"/>
            <a:endCxn id="5168" idx="5"/>
          </p:cNvCxnSpPr>
          <p:nvPr/>
        </p:nvCxnSpPr>
        <p:spPr bwMode="auto">
          <a:xfrm flipH="1" flipV="1">
            <a:off x="6877051" y="5859464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50" name="AutoShape 51"/>
          <p:cNvCxnSpPr>
            <a:cxnSpLocks noChangeShapeType="1"/>
            <a:endCxn id="5168" idx="3"/>
          </p:cNvCxnSpPr>
          <p:nvPr/>
        </p:nvCxnSpPr>
        <p:spPr bwMode="auto">
          <a:xfrm flipV="1">
            <a:off x="6515101" y="5859464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51" name="AutoShape 56"/>
          <p:cNvCxnSpPr>
            <a:cxnSpLocks noChangeShapeType="1"/>
            <a:endCxn id="5170" idx="5"/>
          </p:cNvCxnSpPr>
          <p:nvPr/>
        </p:nvCxnSpPr>
        <p:spPr bwMode="auto">
          <a:xfrm flipH="1" flipV="1">
            <a:off x="10042526" y="5861050"/>
            <a:ext cx="160337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52" name="AutoShape 57"/>
          <p:cNvCxnSpPr>
            <a:cxnSpLocks noChangeShapeType="1"/>
            <a:endCxn id="5170" idx="3"/>
          </p:cNvCxnSpPr>
          <p:nvPr/>
        </p:nvCxnSpPr>
        <p:spPr bwMode="auto">
          <a:xfrm flipV="1">
            <a:off x="9682163" y="5861050"/>
            <a:ext cx="157163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53" name="AutoShape 58"/>
          <p:cNvCxnSpPr>
            <a:cxnSpLocks noChangeShapeType="1"/>
            <a:stCxn id="5171" idx="7"/>
            <a:endCxn id="5169" idx="3"/>
          </p:cNvCxnSpPr>
          <p:nvPr/>
        </p:nvCxnSpPr>
        <p:spPr bwMode="auto">
          <a:xfrm flipV="1">
            <a:off x="8996363" y="54054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54" name="AutoShape 59"/>
          <p:cNvCxnSpPr>
            <a:cxnSpLocks noChangeShapeType="1"/>
            <a:stCxn id="5170" idx="1"/>
            <a:endCxn id="5169" idx="5"/>
          </p:cNvCxnSpPr>
          <p:nvPr/>
        </p:nvCxnSpPr>
        <p:spPr bwMode="auto">
          <a:xfrm flipH="1" flipV="1">
            <a:off x="9518651" y="5405438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55" name="AutoShape 63"/>
          <p:cNvCxnSpPr>
            <a:cxnSpLocks noChangeShapeType="1"/>
            <a:endCxn id="5171" idx="5"/>
          </p:cNvCxnSpPr>
          <p:nvPr/>
        </p:nvCxnSpPr>
        <p:spPr bwMode="auto">
          <a:xfrm flipH="1" flipV="1">
            <a:off x="8996362" y="5861050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56" name="AutoShape 64"/>
          <p:cNvCxnSpPr>
            <a:cxnSpLocks noChangeShapeType="1"/>
            <a:endCxn id="5171" idx="3"/>
          </p:cNvCxnSpPr>
          <p:nvPr/>
        </p:nvCxnSpPr>
        <p:spPr bwMode="auto">
          <a:xfrm flipV="1">
            <a:off x="8634412" y="5861050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57" name="Oval 4"/>
          <p:cNvSpPr>
            <a:spLocks noChangeArrowheads="1"/>
          </p:cNvSpPr>
          <p:nvPr/>
        </p:nvSpPr>
        <p:spPr bwMode="auto">
          <a:xfrm>
            <a:off x="3975100" y="4692651"/>
            <a:ext cx="285750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58" name="Oval 7"/>
          <p:cNvSpPr>
            <a:spLocks noChangeArrowheads="1"/>
          </p:cNvSpPr>
          <p:nvPr/>
        </p:nvSpPr>
        <p:spPr bwMode="auto">
          <a:xfrm>
            <a:off x="2916238" y="51482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59" name="Oval 8"/>
          <p:cNvSpPr>
            <a:spLocks noChangeArrowheads="1"/>
          </p:cNvSpPr>
          <p:nvPr/>
        </p:nvSpPr>
        <p:spPr bwMode="auto">
          <a:xfrm>
            <a:off x="3438525" y="560387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60" name="Oval 15"/>
          <p:cNvSpPr>
            <a:spLocks noChangeArrowheads="1"/>
          </p:cNvSpPr>
          <p:nvPr/>
        </p:nvSpPr>
        <p:spPr bwMode="auto">
          <a:xfrm>
            <a:off x="2393950" y="5603875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61" name="Oval 20"/>
          <p:cNvSpPr>
            <a:spLocks noChangeArrowheads="1"/>
          </p:cNvSpPr>
          <p:nvPr/>
        </p:nvSpPr>
        <p:spPr bwMode="auto">
          <a:xfrm>
            <a:off x="5035550" y="51498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62" name="Oval 21"/>
          <p:cNvSpPr>
            <a:spLocks noChangeArrowheads="1"/>
          </p:cNvSpPr>
          <p:nvPr/>
        </p:nvSpPr>
        <p:spPr bwMode="auto">
          <a:xfrm>
            <a:off x="5557837" y="56054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63" name="Oval 28"/>
          <p:cNvSpPr>
            <a:spLocks noChangeArrowheads="1"/>
          </p:cNvSpPr>
          <p:nvPr/>
        </p:nvSpPr>
        <p:spPr bwMode="auto">
          <a:xfrm>
            <a:off x="4513263" y="56054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64" name="Oval 33"/>
          <p:cNvSpPr>
            <a:spLocks noChangeArrowheads="1"/>
          </p:cNvSpPr>
          <p:nvPr/>
        </p:nvSpPr>
        <p:spPr bwMode="auto">
          <a:xfrm>
            <a:off x="6094412" y="4265613"/>
            <a:ext cx="287338" cy="2841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65" name="Oval 36"/>
          <p:cNvSpPr>
            <a:spLocks noChangeArrowheads="1"/>
          </p:cNvSpPr>
          <p:nvPr/>
        </p:nvSpPr>
        <p:spPr bwMode="auto">
          <a:xfrm>
            <a:off x="8215312" y="4694238"/>
            <a:ext cx="285750" cy="2841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66" name="Oval 39"/>
          <p:cNvSpPr>
            <a:spLocks noChangeArrowheads="1"/>
          </p:cNvSpPr>
          <p:nvPr/>
        </p:nvSpPr>
        <p:spPr bwMode="auto">
          <a:xfrm>
            <a:off x="7156450" y="51498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67" name="Oval 40"/>
          <p:cNvSpPr>
            <a:spLocks noChangeArrowheads="1"/>
          </p:cNvSpPr>
          <p:nvPr/>
        </p:nvSpPr>
        <p:spPr bwMode="auto">
          <a:xfrm>
            <a:off x="7678737" y="560546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68" name="Oval 47"/>
          <p:cNvSpPr>
            <a:spLocks noChangeArrowheads="1"/>
          </p:cNvSpPr>
          <p:nvPr/>
        </p:nvSpPr>
        <p:spPr bwMode="auto">
          <a:xfrm>
            <a:off x="6634163" y="5605463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69" name="Oval 52"/>
          <p:cNvSpPr>
            <a:spLocks noChangeArrowheads="1"/>
          </p:cNvSpPr>
          <p:nvPr/>
        </p:nvSpPr>
        <p:spPr bwMode="auto">
          <a:xfrm>
            <a:off x="9275763" y="5151438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70" name="Oval 53"/>
          <p:cNvSpPr>
            <a:spLocks noChangeArrowheads="1"/>
          </p:cNvSpPr>
          <p:nvPr/>
        </p:nvSpPr>
        <p:spPr bwMode="auto">
          <a:xfrm>
            <a:off x="9798050" y="5607050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71" name="Oval 60"/>
          <p:cNvSpPr>
            <a:spLocks noChangeArrowheads="1"/>
          </p:cNvSpPr>
          <p:nvPr/>
        </p:nvSpPr>
        <p:spPr bwMode="auto">
          <a:xfrm>
            <a:off x="8753475" y="5607050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72" name="Freeform 65"/>
          <p:cNvSpPr>
            <a:spLocks/>
          </p:cNvSpPr>
          <p:nvPr/>
        </p:nvSpPr>
        <p:spPr bwMode="auto">
          <a:xfrm>
            <a:off x="6323013" y="4648200"/>
            <a:ext cx="1801813" cy="1447800"/>
          </a:xfrm>
          <a:custGeom>
            <a:avLst/>
            <a:gdLst>
              <a:gd name="T0" fmla="*/ 0 w 1135"/>
              <a:gd name="T1" fmla="*/ 0 h 912"/>
              <a:gd name="T2" fmla="*/ 1056 w 1135"/>
              <a:gd name="T3" fmla="*/ 120 h 912"/>
              <a:gd name="T4" fmla="*/ 474 w 1135"/>
              <a:gd name="T5" fmla="*/ 318 h 912"/>
              <a:gd name="T6" fmla="*/ 144 w 1135"/>
              <a:gd name="T7" fmla="*/ 624 h 912"/>
              <a:gd name="T8" fmla="*/ 0 w 1135"/>
              <a:gd name="T9" fmla="*/ 912 h 9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35"/>
              <a:gd name="T16" fmla="*/ 0 h 912"/>
              <a:gd name="T17" fmla="*/ 1135 w 1135"/>
              <a:gd name="T18" fmla="*/ 912 h 9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35" h="912">
                <a:moveTo>
                  <a:pt x="0" y="0"/>
                </a:moveTo>
                <a:cubicBezTo>
                  <a:pt x="176" y="20"/>
                  <a:pt x="977" y="67"/>
                  <a:pt x="1056" y="120"/>
                </a:cubicBezTo>
                <a:cubicBezTo>
                  <a:pt x="1135" y="173"/>
                  <a:pt x="626" y="234"/>
                  <a:pt x="474" y="318"/>
                </a:cubicBezTo>
                <a:cubicBezTo>
                  <a:pt x="322" y="402"/>
                  <a:pt x="223" y="525"/>
                  <a:pt x="144" y="624"/>
                </a:cubicBezTo>
                <a:cubicBezTo>
                  <a:pt x="65" y="723"/>
                  <a:pt x="30" y="852"/>
                  <a:pt x="0" y="912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5173" name="Freeform 66"/>
          <p:cNvSpPr>
            <a:spLocks/>
          </p:cNvSpPr>
          <p:nvPr/>
        </p:nvSpPr>
        <p:spPr bwMode="auto">
          <a:xfrm>
            <a:off x="8370887" y="5086350"/>
            <a:ext cx="896938" cy="1009650"/>
          </a:xfrm>
          <a:custGeom>
            <a:avLst/>
            <a:gdLst>
              <a:gd name="T0" fmla="*/ 0 w 565"/>
              <a:gd name="T1" fmla="*/ 0 h 636"/>
              <a:gd name="T2" fmla="*/ 522 w 565"/>
              <a:gd name="T3" fmla="*/ 126 h 636"/>
              <a:gd name="T4" fmla="*/ 258 w 565"/>
              <a:gd name="T5" fmla="*/ 276 h 636"/>
              <a:gd name="T6" fmla="*/ 138 w 565"/>
              <a:gd name="T7" fmla="*/ 456 h 636"/>
              <a:gd name="T8" fmla="*/ 60 w 565"/>
              <a:gd name="T9" fmla="*/ 636 h 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5"/>
              <a:gd name="T16" fmla="*/ 0 h 636"/>
              <a:gd name="T17" fmla="*/ 565 w 565"/>
              <a:gd name="T18" fmla="*/ 636 h 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5" h="636">
                <a:moveTo>
                  <a:pt x="0" y="0"/>
                </a:moveTo>
                <a:cubicBezTo>
                  <a:pt x="87" y="22"/>
                  <a:pt x="479" y="80"/>
                  <a:pt x="522" y="126"/>
                </a:cubicBezTo>
                <a:cubicBezTo>
                  <a:pt x="565" y="172"/>
                  <a:pt x="322" y="221"/>
                  <a:pt x="258" y="276"/>
                </a:cubicBezTo>
                <a:cubicBezTo>
                  <a:pt x="194" y="331"/>
                  <a:pt x="171" y="396"/>
                  <a:pt x="138" y="456"/>
                </a:cubicBezTo>
                <a:cubicBezTo>
                  <a:pt x="105" y="516"/>
                  <a:pt x="76" y="599"/>
                  <a:pt x="60" y="636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5174" name="Freeform 67"/>
          <p:cNvSpPr>
            <a:spLocks/>
          </p:cNvSpPr>
          <p:nvPr/>
        </p:nvSpPr>
        <p:spPr bwMode="auto">
          <a:xfrm>
            <a:off x="4113212" y="5105400"/>
            <a:ext cx="896938" cy="1009650"/>
          </a:xfrm>
          <a:custGeom>
            <a:avLst/>
            <a:gdLst>
              <a:gd name="T0" fmla="*/ 0 w 565"/>
              <a:gd name="T1" fmla="*/ 0 h 636"/>
              <a:gd name="T2" fmla="*/ 522 w 565"/>
              <a:gd name="T3" fmla="*/ 126 h 636"/>
              <a:gd name="T4" fmla="*/ 258 w 565"/>
              <a:gd name="T5" fmla="*/ 276 h 636"/>
              <a:gd name="T6" fmla="*/ 138 w 565"/>
              <a:gd name="T7" fmla="*/ 456 h 636"/>
              <a:gd name="T8" fmla="*/ 60 w 565"/>
              <a:gd name="T9" fmla="*/ 636 h 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5"/>
              <a:gd name="T16" fmla="*/ 0 h 636"/>
              <a:gd name="T17" fmla="*/ 565 w 565"/>
              <a:gd name="T18" fmla="*/ 636 h 6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5" h="636">
                <a:moveTo>
                  <a:pt x="0" y="0"/>
                </a:moveTo>
                <a:cubicBezTo>
                  <a:pt x="87" y="22"/>
                  <a:pt x="479" y="80"/>
                  <a:pt x="522" y="126"/>
                </a:cubicBezTo>
                <a:cubicBezTo>
                  <a:pt x="565" y="172"/>
                  <a:pt x="322" y="221"/>
                  <a:pt x="258" y="276"/>
                </a:cubicBezTo>
                <a:cubicBezTo>
                  <a:pt x="194" y="331"/>
                  <a:pt x="171" y="396"/>
                  <a:pt x="138" y="456"/>
                </a:cubicBezTo>
                <a:cubicBezTo>
                  <a:pt x="105" y="516"/>
                  <a:pt x="76" y="599"/>
                  <a:pt x="60" y="636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5175" name="Freeform 68"/>
          <p:cNvSpPr>
            <a:spLocks/>
          </p:cNvSpPr>
          <p:nvPr/>
        </p:nvSpPr>
        <p:spPr bwMode="auto">
          <a:xfrm>
            <a:off x="3055937" y="5495926"/>
            <a:ext cx="306388" cy="600075"/>
          </a:xfrm>
          <a:custGeom>
            <a:avLst/>
            <a:gdLst>
              <a:gd name="T0" fmla="*/ 0 w 193"/>
              <a:gd name="T1" fmla="*/ 0 h 378"/>
              <a:gd name="T2" fmla="*/ 186 w 193"/>
              <a:gd name="T3" fmla="*/ 150 h 378"/>
              <a:gd name="T4" fmla="*/ 42 w 193"/>
              <a:gd name="T5" fmla="*/ 378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5176" name="Freeform 71"/>
          <p:cNvSpPr>
            <a:spLocks/>
          </p:cNvSpPr>
          <p:nvPr/>
        </p:nvSpPr>
        <p:spPr bwMode="auto">
          <a:xfrm>
            <a:off x="5180012" y="5486401"/>
            <a:ext cx="306388" cy="600075"/>
          </a:xfrm>
          <a:custGeom>
            <a:avLst/>
            <a:gdLst>
              <a:gd name="T0" fmla="*/ 0 w 193"/>
              <a:gd name="T1" fmla="*/ 0 h 378"/>
              <a:gd name="T2" fmla="*/ 186 w 193"/>
              <a:gd name="T3" fmla="*/ 150 h 378"/>
              <a:gd name="T4" fmla="*/ 42 w 193"/>
              <a:gd name="T5" fmla="*/ 378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5177" name="Freeform 72"/>
          <p:cNvSpPr>
            <a:spLocks/>
          </p:cNvSpPr>
          <p:nvPr/>
        </p:nvSpPr>
        <p:spPr bwMode="auto">
          <a:xfrm>
            <a:off x="7304087" y="5476876"/>
            <a:ext cx="306388" cy="600075"/>
          </a:xfrm>
          <a:custGeom>
            <a:avLst/>
            <a:gdLst>
              <a:gd name="T0" fmla="*/ 0 w 193"/>
              <a:gd name="T1" fmla="*/ 0 h 378"/>
              <a:gd name="T2" fmla="*/ 186 w 193"/>
              <a:gd name="T3" fmla="*/ 150 h 378"/>
              <a:gd name="T4" fmla="*/ 42 w 193"/>
              <a:gd name="T5" fmla="*/ 378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5178" name="Freeform 73"/>
          <p:cNvSpPr>
            <a:spLocks/>
          </p:cNvSpPr>
          <p:nvPr/>
        </p:nvSpPr>
        <p:spPr bwMode="auto">
          <a:xfrm>
            <a:off x="9428162" y="5467351"/>
            <a:ext cx="306388" cy="600075"/>
          </a:xfrm>
          <a:custGeom>
            <a:avLst/>
            <a:gdLst>
              <a:gd name="T0" fmla="*/ 0 w 193"/>
              <a:gd name="T1" fmla="*/ 0 h 378"/>
              <a:gd name="T2" fmla="*/ 186 w 193"/>
              <a:gd name="T3" fmla="*/ 150 h 378"/>
              <a:gd name="T4" fmla="*/ 42 w 193"/>
              <a:gd name="T5" fmla="*/ 378 h 378"/>
              <a:gd name="T6" fmla="*/ 0 60000 65536"/>
              <a:gd name="T7" fmla="*/ 0 60000 65536"/>
              <a:gd name="T8" fmla="*/ 0 60000 65536"/>
              <a:gd name="T9" fmla="*/ 0 w 193"/>
              <a:gd name="T10" fmla="*/ 0 h 378"/>
              <a:gd name="T11" fmla="*/ 193 w 193"/>
              <a:gd name="T12" fmla="*/ 378 h 3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" h="378">
                <a:moveTo>
                  <a:pt x="0" y="0"/>
                </a:moveTo>
                <a:cubicBezTo>
                  <a:pt x="31" y="25"/>
                  <a:pt x="179" y="87"/>
                  <a:pt x="186" y="150"/>
                </a:cubicBezTo>
                <a:cubicBezTo>
                  <a:pt x="193" y="213"/>
                  <a:pt x="72" y="331"/>
                  <a:pt x="42" y="378"/>
                </a:cubicBezTo>
              </a:path>
            </a:pathLst>
          </a:custGeom>
          <a:noFill/>
          <a:ln w="12700" cap="flat" cmpd="sng">
            <a:solidFill>
              <a:schemeClr val="tx2"/>
            </a:solidFill>
            <a:prstDash val="lg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cxnSp>
        <p:nvCxnSpPr>
          <p:cNvPr id="5179" name="AutoShape 84"/>
          <p:cNvCxnSpPr>
            <a:cxnSpLocks noChangeShapeType="1"/>
          </p:cNvCxnSpPr>
          <p:nvPr/>
        </p:nvCxnSpPr>
        <p:spPr bwMode="auto">
          <a:xfrm flipH="1" flipV="1">
            <a:off x="3635375" y="5910263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80" name="AutoShape 85"/>
          <p:cNvCxnSpPr>
            <a:cxnSpLocks noChangeShapeType="1"/>
          </p:cNvCxnSpPr>
          <p:nvPr/>
        </p:nvCxnSpPr>
        <p:spPr bwMode="auto">
          <a:xfrm flipH="1" flipV="1">
            <a:off x="2589213" y="5910263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81" name="AutoShape 86"/>
          <p:cNvCxnSpPr>
            <a:cxnSpLocks noChangeShapeType="1"/>
          </p:cNvCxnSpPr>
          <p:nvPr/>
        </p:nvCxnSpPr>
        <p:spPr bwMode="auto">
          <a:xfrm flipH="1" flipV="1">
            <a:off x="5754688" y="5911850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82" name="AutoShape 87"/>
          <p:cNvCxnSpPr>
            <a:cxnSpLocks noChangeShapeType="1"/>
          </p:cNvCxnSpPr>
          <p:nvPr/>
        </p:nvCxnSpPr>
        <p:spPr bwMode="auto">
          <a:xfrm flipH="1" flipV="1">
            <a:off x="4708525" y="5911850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83" name="AutoShape 88"/>
          <p:cNvCxnSpPr>
            <a:cxnSpLocks noChangeShapeType="1"/>
          </p:cNvCxnSpPr>
          <p:nvPr/>
        </p:nvCxnSpPr>
        <p:spPr bwMode="auto">
          <a:xfrm flipH="1" flipV="1">
            <a:off x="7875588" y="5911850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84" name="AutoShape 89"/>
          <p:cNvCxnSpPr>
            <a:cxnSpLocks noChangeShapeType="1"/>
          </p:cNvCxnSpPr>
          <p:nvPr/>
        </p:nvCxnSpPr>
        <p:spPr bwMode="auto">
          <a:xfrm flipH="1" flipV="1">
            <a:off x="6829425" y="5911850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85" name="AutoShape 90"/>
          <p:cNvCxnSpPr>
            <a:cxnSpLocks noChangeShapeType="1"/>
          </p:cNvCxnSpPr>
          <p:nvPr/>
        </p:nvCxnSpPr>
        <p:spPr bwMode="auto">
          <a:xfrm flipH="1" flipV="1">
            <a:off x="10004425" y="5921375"/>
            <a:ext cx="100012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186" name="AutoShape 91"/>
          <p:cNvCxnSpPr>
            <a:cxnSpLocks noChangeShapeType="1"/>
          </p:cNvCxnSpPr>
          <p:nvPr/>
        </p:nvCxnSpPr>
        <p:spPr bwMode="auto">
          <a:xfrm flipH="1" flipV="1">
            <a:off x="8948738" y="5913438"/>
            <a:ext cx="100013" cy="165100"/>
          </a:xfrm>
          <a:prstGeom prst="straightConnector1">
            <a:avLst/>
          </a:prstGeom>
          <a:noFill/>
          <a:ln w="19050">
            <a:solidFill>
              <a:schemeClr val="tx2"/>
            </a:solidFill>
            <a:prstDash val="lg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87" name="Oval 93"/>
          <p:cNvSpPr>
            <a:spLocks noChangeArrowheads="1"/>
          </p:cNvSpPr>
          <p:nvPr/>
        </p:nvSpPr>
        <p:spPr bwMode="auto">
          <a:xfrm>
            <a:off x="26654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88" name="Oval 94"/>
          <p:cNvSpPr>
            <a:spLocks noChangeArrowheads="1"/>
          </p:cNvSpPr>
          <p:nvPr/>
        </p:nvSpPr>
        <p:spPr bwMode="auto">
          <a:xfrm>
            <a:off x="21320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89" name="Oval 95"/>
          <p:cNvSpPr>
            <a:spLocks noChangeArrowheads="1"/>
          </p:cNvSpPr>
          <p:nvPr/>
        </p:nvSpPr>
        <p:spPr bwMode="auto">
          <a:xfrm>
            <a:off x="31226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90" name="Oval 96"/>
          <p:cNvSpPr>
            <a:spLocks noChangeArrowheads="1"/>
          </p:cNvSpPr>
          <p:nvPr/>
        </p:nvSpPr>
        <p:spPr bwMode="auto">
          <a:xfrm>
            <a:off x="37322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91" name="Oval 97"/>
          <p:cNvSpPr>
            <a:spLocks noChangeArrowheads="1"/>
          </p:cNvSpPr>
          <p:nvPr/>
        </p:nvSpPr>
        <p:spPr bwMode="auto">
          <a:xfrm>
            <a:off x="41894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92" name="Oval 98"/>
          <p:cNvSpPr>
            <a:spLocks noChangeArrowheads="1"/>
          </p:cNvSpPr>
          <p:nvPr/>
        </p:nvSpPr>
        <p:spPr bwMode="auto">
          <a:xfrm>
            <a:off x="47990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93" name="Oval 99"/>
          <p:cNvSpPr>
            <a:spLocks noChangeArrowheads="1"/>
          </p:cNvSpPr>
          <p:nvPr/>
        </p:nvSpPr>
        <p:spPr bwMode="auto">
          <a:xfrm>
            <a:off x="53324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94" name="Oval 100"/>
          <p:cNvSpPr>
            <a:spLocks noChangeArrowheads="1"/>
          </p:cNvSpPr>
          <p:nvPr/>
        </p:nvSpPr>
        <p:spPr bwMode="auto">
          <a:xfrm>
            <a:off x="58658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95" name="Oval 101"/>
          <p:cNvSpPr>
            <a:spLocks noChangeArrowheads="1"/>
          </p:cNvSpPr>
          <p:nvPr/>
        </p:nvSpPr>
        <p:spPr bwMode="auto">
          <a:xfrm>
            <a:off x="63992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96" name="Oval 102"/>
          <p:cNvSpPr>
            <a:spLocks noChangeArrowheads="1"/>
          </p:cNvSpPr>
          <p:nvPr/>
        </p:nvSpPr>
        <p:spPr bwMode="auto">
          <a:xfrm>
            <a:off x="69326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97" name="Oval 103"/>
          <p:cNvSpPr>
            <a:spLocks noChangeArrowheads="1"/>
          </p:cNvSpPr>
          <p:nvPr/>
        </p:nvSpPr>
        <p:spPr bwMode="auto">
          <a:xfrm>
            <a:off x="74660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98" name="Oval 104"/>
          <p:cNvSpPr>
            <a:spLocks noChangeArrowheads="1"/>
          </p:cNvSpPr>
          <p:nvPr/>
        </p:nvSpPr>
        <p:spPr bwMode="auto">
          <a:xfrm>
            <a:off x="79994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199" name="Oval 105"/>
          <p:cNvSpPr>
            <a:spLocks noChangeArrowheads="1"/>
          </p:cNvSpPr>
          <p:nvPr/>
        </p:nvSpPr>
        <p:spPr bwMode="auto">
          <a:xfrm>
            <a:off x="85328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200" name="Oval 106"/>
          <p:cNvSpPr>
            <a:spLocks noChangeArrowheads="1"/>
          </p:cNvSpPr>
          <p:nvPr/>
        </p:nvSpPr>
        <p:spPr bwMode="auto">
          <a:xfrm>
            <a:off x="90662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201" name="Oval 107"/>
          <p:cNvSpPr>
            <a:spLocks noChangeArrowheads="1"/>
          </p:cNvSpPr>
          <p:nvPr/>
        </p:nvSpPr>
        <p:spPr bwMode="auto">
          <a:xfrm>
            <a:off x="95234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202" name="Oval 108"/>
          <p:cNvSpPr>
            <a:spLocks noChangeArrowheads="1"/>
          </p:cNvSpPr>
          <p:nvPr/>
        </p:nvSpPr>
        <p:spPr bwMode="auto">
          <a:xfrm>
            <a:off x="10056813" y="60960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5203" name="Date Placeholder 8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1282021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0"/>
          <p:cNvSpPr>
            <a:spLocks noGrp="1" noChangeArrowheads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3075" name="Rectangle 7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20EDAF7-B868-2740-8478-2458D8CB4533}" type="slidenum">
              <a:rPr lang="en-US" sz="1400">
                <a:solidFill>
                  <a:srgbClr val="40458C"/>
                </a:solidFill>
              </a:rPr>
              <a:pPr eaLnBrk="1" hangingPunct="1"/>
              <a:t>39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6812" y="1676400"/>
            <a:ext cx="4191000" cy="114300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Tahoma" charset="0"/>
              </a:rPr>
              <a:t>Extending Priority Queues</a:t>
            </a:r>
          </a:p>
        </p:txBody>
      </p:sp>
      <p:grpSp>
        <p:nvGrpSpPr>
          <p:cNvPr id="3077" name="Group 467"/>
          <p:cNvGrpSpPr>
            <a:grpSpLocks/>
          </p:cNvGrpSpPr>
          <p:nvPr/>
        </p:nvGrpSpPr>
        <p:grpSpPr bwMode="auto">
          <a:xfrm>
            <a:off x="7313612" y="2514601"/>
            <a:ext cx="2286000" cy="3013075"/>
            <a:chOff x="3234" y="977"/>
            <a:chExt cx="1764" cy="2505"/>
          </a:xfrm>
        </p:grpSpPr>
        <p:sp>
          <p:nvSpPr>
            <p:cNvPr id="3079" name="Oval 430"/>
            <p:cNvSpPr>
              <a:spLocks noChangeArrowheads="1"/>
            </p:cNvSpPr>
            <p:nvPr/>
          </p:nvSpPr>
          <p:spPr bwMode="auto">
            <a:xfrm>
              <a:off x="3761" y="1827"/>
              <a:ext cx="201" cy="20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endParaRPr>
            </a:p>
          </p:txBody>
        </p:sp>
        <p:sp>
          <p:nvSpPr>
            <p:cNvPr id="3080" name="Oval 431"/>
            <p:cNvSpPr>
              <a:spLocks noChangeArrowheads="1"/>
            </p:cNvSpPr>
            <p:nvPr/>
          </p:nvSpPr>
          <p:spPr bwMode="auto">
            <a:xfrm>
              <a:off x="4131" y="2139"/>
              <a:ext cx="202" cy="20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endParaRPr>
            </a:p>
          </p:txBody>
        </p:sp>
        <p:cxnSp>
          <p:nvCxnSpPr>
            <p:cNvPr id="3081" name="AutoShape 436"/>
            <p:cNvCxnSpPr>
              <a:cxnSpLocks noChangeShapeType="1"/>
              <a:stCxn id="3083" idx="7"/>
              <a:endCxn id="3079" idx="3"/>
            </p:cNvCxnSpPr>
            <p:nvPr/>
          </p:nvCxnSpPr>
          <p:spPr bwMode="auto">
            <a:xfrm flipV="1">
              <a:off x="3563" y="2005"/>
              <a:ext cx="227" cy="15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82" name="AutoShape 437"/>
            <p:cNvCxnSpPr>
              <a:cxnSpLocks noChangeShapeType="1"/>
              <a:stCxn id="3080" idx="1"/>
              <a:endCxn id="3079" idx="5"/>
            </p:cNvCxnSpPr>
            <p:nvPr/>
          </p:nvCxnSpPr>
          <p:spPr bwMode="auto">
            <a:xfrm flipH="1" flipV="1">
              <a:off x="3933" y="2005"/>
              <a:ext cx="228" cy="15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083" name="Oval 438"/>
            <p:cNvSpPr>
              <a:spLocks noChangeArrowheads="1"/>
            </p:cNvSpPr>
            <p:nvPr/>
          </p:nvSpPr>
          <p:spPr bwMode="auto">
            <a:xfrm>
              <a:off x="3391" y="2139"/>
              <a:ext cx="201" cy="20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40458C"/>
                </a:solidFill>
                <a:latin typeface="Times New Roman" charset="0"/>
                <a:ea typeface="ＭＳ Ｐゴシック" charset="0"/>
                <a:sym typeface="Symbol" charset="0"/>
              </a:endParaRPr>
            </a:p>
          </p:txBody>
        </p:sp>
        <p:grpSp>
          <p:nvGrpSpPr>
            <p:cNvPr id="3084" name="Group 443"/>
            <p:cNvGrpSpPr>
              <a:grpSpLocks/>
            </p:cNvGrpSpPr>
            <p:nvPr/>
          </p:nvGrpSpPr>
          <p:grpSpPr bwMode="auto">
            <a:xfrm>
              <a:off x="3234" y="988"/>
              <a:ext cx="432" cy="364"/>
              <a:chOff x="3000" y="1152"/>
              <a:chExt cx="672" cy="480"/>
            </a:xfrm>
          </p:grpSpPr>
          <p:sp>
            <p:nvSpPr>
              <p:cNvPr id="3105" name="AutoShape 444"/>
              <p:cNvSpPr>
                <a:spLocks noChangeArrowheads="1"/>
              </p:cNvSpPr>
              <p:nvPr/>
            </p:nvSpPr>
            <p:spPr bwMode="auto">
              <a:xfrm>
                <a:off x="3000" y="1152"/>
                <a:ext cx="672" cy="480"/>
              </a:xfrm>
              <a:prstGeom prst="roundRect">
                <a:avLst>
                  <a:gd name="adj" fmla="val 16667"/>
                </a:avLst>
              </a:prstGeom>
              <a:solidFill>
                <a:srgbClr val="F8F0D0"/>
              </a:solidFill>
              <a:ln w="190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3106" name="Line 445"/>
              <p:cNvSpPr>
                <a:spLocks noChangeShapeType="1"/>
              </p:cNvSpPr>
              <p:nvPr/>
            </p:nvSpPr>
            <p:spPr bwMode="auto">
              <a:xfrm>
                <a:off x="3000" y="1440"/>
                <a:ext cx="672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3107" name="Line 446"/>
              <p:cNvSpPr>
                <a:spLocks noChangeShapeType="1"/>
              </p:cNvSpPr>
              <p:nvPr/>
            </p:nvSpPr>
            <p:spPr bwMode="auto">
              <a:xfrm>
                <a:off x="3336" y="115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3085" name="Text Box 447"/>
            <p:cNvSpPr txBox="1">
              <a:spLocks noChangeArrowheads="1"/>
            </p:cNvSpPr>
            <p:nvPr/>
          </p:nvSpPr>
          <p:spPr bwMode="auto">
            <a:xfrm>
              <a:off x="3255" y="978"/>
              <a:ext cx="21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40458C"/>
                  </a:solidFill>
                  <a:latin typeface="Times New Roman" charset="0"/>
                  <a:sym typeface="Symbol" charset="0"/>
                </a:rPr>
                <a:t>3</a:t>
              </a:r>
            </a:p>
          </p:txBody>
        </p:sp>
        <p:sp>
          <p:nvSpPr>
            <p:cNvPr id="3086" name="Text Box 448"/>
            <p:cNvSpPr txBox="1">
              <a:spLocks noChangeArrowheads="1"/>
            </p:cNvSpPr>
            <p:nvPr/>
          </p:nvSpPr>
          <p:spPr bwMode="auto">
            <a:xfrm>
              <a:off x="3433" y="977"/>
              <a:ext cx="21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>
                  <a:solidFill>
                    <a:srgbClr val="40458C"/>
                  </a:solidFill>
                  <a:latin typeface="Times New Roman" charset="0"/>
                  <a:sym typeface="Symbol" charset="0"/>
                </a:rPr>
                <a:t>a</a:t>
              </a:r>
            </a:p>
          </p:txBody>
        </p:sp>
        <p:grpSp>
          <p:nvGrpSpPr>
            <p:cNvPr id="3087" name="Group 449"/>
            <p:cNvGrpSpPr>
              <a:grpSpLocks/>
            </p:cNvGrpSpPr>
            <p:nvPr/>
          </p:nvGrpSpPr>
          <p:grpSpPr bwMode="auto">
            <a:xfrm>
              <a:off x="3330" y="2932"/>
              <a:ext cx="432" cy="364"/>
              <a:chOff x="3000" y="1152"/>
              <a:chExt cx="672" cy="480"/>
            </a:xfrm>
          </p:grpSpPr>
          <p:sp>
            <p:nvSpPr>
              <p:cNvPr id="3102" name="AutoShape 450"/>
              <p:cNvSpPr>
                <a:spLocks noChangeArrowheads="1"/>
              </p:cNvSpPr>
              <p:nvPr/>
            </p:nvSpPr>
            <p:spPr bwMode="auto">
              <a:xfrm>
                <a:off x="3000" y="1152"/>
                <a:ext cx="672" cy="480"/>
              </a:xfrm>
              <a:prstGeom prst="roundRect">
                <a:avLst>
                  <a:gd name="adj" fmla="val 16667"/>
                </a:avLst>
              </a:prstGeom>
              <a:solidFill>
                <a:srgbClr val="F8F0D0"/>
              </a:solidFill>
              <a:ln w="190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3103" name="Line 451"/>
              <p:cNvSpPr>
                <a:spLocks noChangeShapeType="1"/>
              </p:cNvSpPr>
              <p:nvPr/>
            </p:nvSpPr>
            <p:spPr bwMode="auto">
              <a:xfrm>
                <a:off x="3000" y="1440"/>
                <a:ext cx="672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3104" name="Line 452"/>
              <p:cNvSpPr>
                <a:spLocks noChangeShapeType="1"/>
              </p:cNvSpPr>
              <p:nvPr/>
            </p:nvSpPr>
            <p:spPr bwMode="auto">
              <a:xfrm>
                <a:off x="3336" y="115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3088" name="Text Box 453"/>
            <p:cNvSpPr txBox="1">
              <a:spLocks noChangeArrowheads="1"/>
            </p:cNvSpPr>
            <p:nvPr/>
          </p:nvSpPr>
          <p:spPr bwMode="auto">
            <a:xfrm>
              <a:off x="3351" y="2922"/>
              <a:ext cx="21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40458C"/>
                  </a:solidFill>
                  <a:latin typeface="Times New Roman" charset="0"/>
                  <a:sym typeface="Symbol" charset="0"/>
                </a:rPr>
                <a:t>5</a:t>
              </a:r>
            </a:p>
          </p:txBody>
        </p:sp>
        <p:sp>
          <p:nvSpPr>
            <p:cNvPr id="3089" name="Text Box 454"/>
            <p:cNvSpPr txBox="1">
              <a:spLocks noChangeArrowheads="1"/>
            </p:cNvSpPr>
            <p:nvPr/>
          </p:nvSpPr>
          <p:spPr bwMode="auto">
            <a:xfrm>
              <a:off x="3529" y="2921"/>
              <a:ext cx="21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>
                  <a:solidFill>
                    <a:srgbClr val="40458C"/>
                  </a:solidFill>
                  <a:latin typeface="Times New Roman" charset="0"/>
                  <a:sym typeface="Symbol" charset="0"/>
                </a:rPr>
                <a:t>g</a:t>
              </a:r>
            </a:p>
          </p:txBody>
        </p:sp>
        <p:grpSp>
          <p:nvGrpSpPr>
            <p:cNvPr id="3090" name="Group 455"/>
            <p:cNvGrpSpPr>
              <a:grpSpLocks/>
            </p:cNvGrpSpPr>
            <p:nvPr/>
          </p:nvGrpSpPr>
          <p:grpSpPr bwMode="auto">
            <a:xfrm>
              <a:off x="4386" y="2932"/>
              <a:ext cx="432" cy="364"/>
              <a:chOff x="3000" y="1152"/>
              <a:chExt cx="672" cy="480"/>
            </a:xfrm>
          </p:grpSpPr>
          <p:sp>
            <p:nvSpPr>
              <p:cNvPr id="3099" name="AutoShape 456"/>
              <p:cNvSpPr>
                <a:spLocks noChangeArrowheads="1"/>
              </p:cNvSpPr>
              <p:nvPr/>
            </p:nvSpPr>
            <p:spPr bwMode="auto">
              <a:xfrm>
                <a:off x="3000" y="1152"/>
                <a:ext cx="672" cy="480"/>
              </a:xfrm>
              <a:prstGeom prst="roundRect">
                <a:avLst>
                  <a:gd name="adj" fmla="val 16667"/>
                </a:avLst>
              </a:prstGeom>
              <a:solidFill>
                <a:srgbClr val="F8F0D0"/>
              </a:solidFill>
              <a:ln w="190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3100" name="Line 457"/>
              <p:cNvSpPr>
                <a:spLocks noChangeShapeType="1"/>
              </p:cNvSpPr>
              <p:nvPr/>
            </p:nvSpPr>
            <p:spPr bwMode="auto">
              <a:xfrm>
                <a:off x="3000" y="1440"/>
                <a:ext cx="672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  <p:sp>
            <p:nvSpPr>
              <p:cNvPr id="3101" name="Line 458"/>
              <p:cNvSpPr>
                <a:spLocks noChangeShapeType="1"/>
              </p:cNvSpPr>
              <p:nvPr/>
            </p:nvSpPr>
            <p:spPr bwMode="auto">
              <a:xfrm>
                <a:off x="3336" y="115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>
                  <a:solidFill>
                    <a:srgbClr val="40458C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3091" name="Text Box 459"/>
            <p:cNvSpPr txBox="1">
              <a:spLocks noChangeArrowheads="1"/>
            </p:cNvSpPr>
            <p:nvPr/>
          </p:nvSpPr>
          <p:spPr bwMode="auto">
            <a:xfrm>
              <a:off x="4407" y="2922"/>
              <a:ext cx="21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40458C"/>
                  </a:solidFill>
                  <a:latin typeface="Times New Roman" charset="0"/>
                  <a:sym typeface="Symbol" charset="0"/>
                </a:rPr>
                <a:t>4</a:t>
              </a:r>
            </a:p>
          </p:txBody>
        </p:sp>
        <p:sp>
          <p:nvSpPr>
            <p:cNvPr id="3092" name="Text Box 460"/>
            <p:cNvSpPr txBox="1">
              <a:spLocks noChangeArrowheads="1"/>
            </p:cNvSpPr>
            <p:nvPr/>
          </p:nvSpPr>
          <p:spPr bwMode="auto">
            <a:xfrm>
              <a:off x="4588" y="2921"/>
              <a:ext cx="20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>
                  <a:solidFill>
                    <a:srgbClr val="40458C"/>
                  </a:solidFill>
                  <a:latin typeface="Times New Roman" charset="0"/>
                  <a:sym typeface="Symbol" charset="0"/>
                </a:rPr>
                <a:t>e</a:t>
              </a:r>
            </a:p>
          </p:txBody>
        </p:sp>
        <p:sp>
          <p:nvSpPr>
            <p:cNvPr id="3093" name="Freeform 461"/>
            <p:cNvSpPr>
              <a:spLocks/>
            </p:cNvSpPr>
            <p:nvPr/>
          </p:nvSpPr>
          <p:spPr bwMode="auto">
            <a:xfrm>
              <a:off x="3325" y="1271"/>
              <a:ext cx="437" cy="630"/>
            </a:xfrm>
            <a:custGeom>
              <a:avLst/>
              <a:gdLst>
                <a:gd name="T0" fmla="*/ 119 w 437"/>
                <a:gd name="T1" fmla="*/ 0 h 630"/>
                <a:gd name="T2" fmla="*/ 53 w 437"/>
                <a:gd name="T3" fmla="*/ 360 h 630"/>
                <a:gd name="T4" fmla="*/ 437 w 437"/>
                <a:gd name="T5" fmla="*/ 630 h 630"/>
                <a:gd name="T6" fmla="*/ 0 60000 65536"/>
                <a:gd name="T7" fmla="*/ 0 60000 65536"/>
                <a:gd name="T8" fmla="*/ 0 60000 65536"/>
                <a:gd name="T9" fmla="*/ 0 w 437"/>
                <a:gd name="T10" fmla="*/ 0 h 630"/>
                <a:gd name="T11" fmla="*/ 437 w 437"/>
                <a:gd name="T12" fmla="*/ 630 h 63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7" h="630">
                  <a:moveTo>
                    <a:pt x="119" y="0"/>
                  </a:moveTo>
                  <a:cubicBezTo>
                    <a:pt x="108" y="60"/>
                    <a:pt x="0" y="255"/>
                    <a:pt x="53" y="360"/>
                  </a:cubicBezTo>
                  <a:cubicBezTo>
                    <a:pt x="106" y="465"/>
                    <a:pt x="357" y="574"/>
                    <a:pt x="437" y="630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3094" name="Freeform 462"/>
            <p:cNvSpPr>
              <a:spLocks/>
            </p:cNvSpPr>
            <p:nvPr/>
          </p:nvSpPr>
          <p:spPr bwMode="auto">
            <a:xfrm>
              <a:off x="3552" y="2255"/>
              <a:ext cx="421" cy="1165"/>
            </a:xfrm>
            <a:custGeom>
              <a:avLst/>
              <a:gdLst>
                <a:gd name="T0" fmla="*/ 0 w 421"/>
                <a:gd name="T1" fmla="*/ 978 h 1165"/>
                <a:gd name="T2" fmla="*/ 372 w 421"/>
                <a:gd name="T3" fmla="*/ 1038 h 1165"/>
                <a:gd name="T4" fmla="*/ 294 w 421"/>
                <a:gd name="T5" fmla="*/ 216 h 1165"/>
                <a:gd name="T6" fmla="*/ 54 w 421"/>
                <a:gd name="T7" fmla="*/ 0 h 1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1"/>
                <a:gd name="T13" fmla="*/ 0 h 1165"/>
                <a:gd name="T14" fmla="*/ 421 w 421"/>
                <a:gd name="T15" fmla="*/ 1165 h 1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1" h="1165">
                  <a:moveTo>
                    <a:pt x="0" y="978"/>
                  </a:moveTo>
                  <a:cubicBezTo>
                    <a:pt x="62" y="988"/>
                    <a:pt x="323" y="1165"/>
                    <a:pt x="372" y="1038"/>
                  </a:cubicBezTo>
                  <a:cubicBezTo>
                    <a:pt x="421" y="911"/>
                    <a:pt x="347" y="389"/>
                    <a:pt x="294" y="216"/>
                  </a:cubicBezTo>
                  <a:cubicBezTo>
                    <a:pt x="241" y="43"/>
                    <a:pt x="104" y="45"/>
                    <a:pt x="54" y="0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3095" name="Freeform 463"/>
            <p:cNvSpPr>
              <a:spLocks/>
            </p:cNvSpPr>
            <p:nvPr/>
          </p:nvSpPr>
          <p:spPr bwMode="auto">
            <a:xfrm>
              <a:off x="4350" y="2261"/>
              <a:ext cx="648" cy="1221"/>
            </a:xfrm>
            <a:custGeom>
              <a:avLst/>
              <a:gdLst>
                <a:gd name="T0" fmla="*/ 257 w 648"/>
                <a:gd name="T1" fmla="*/ 953 h 1221"/>
                <a:gd name="T2" fmla="*/ 642 w 648"/>
                <a:gd name="T3" fmla="*/ 1104 h 1221"/>
                <a:gd name="T4" fmla="*/ 294 w 648"/>
                <a:gd name="T5" fmla="*/ 252 h 1221"/>
                <a:gd name="T6" fmla="*/ 0 w 648"/>
                <a:gd name="T7" fmla="*/ 0 h 1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8"/>
                <a:gd name="T13" fmla="*/ 0 h 1221"/>
                <a:gd name="T14" fmla="*/ 648 w 648"/>
                <a:gd name="T15" fmla="*/ 1221 h 1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8" h="1221">
                  <a:moveTo>
                    <a:pt x="257" y="953"/>
                  </a:moveTo>
                  <a:cubicBezTo>
                    <a:pt x="321" y="978"/>
                    <a:pt x="636" y="1221"/>
                    <a:pt x="642" y="1104"/>
                  </a:cubicBezTo>
                  <a:cubicBezTo>
                    <a:pt x="648" y="987"/>
                    <a:pt x="401" y="436"/>
                    <a:pt x="294" y="252"/>
                  </a:cubicBezTo>
                  <a:cubicBezTo>
                    <a:pt x="187" y="68"/>
                    <a:pt x="61" y="5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3096" name="Freeform 464"/>
            <p:cNvSpPr>
              <a:spLocks/>
            </p:cNvSpPr>
            <p:nvPr/>
          </p:nvSpPr>
          <p:spPr bwMode="auto">
            <a:xfrm>
              <a:off x="3552" y="1344"/>
              <a:ext cx="381" cy="575"/>
            </a:xfrm>
            <a:custGeom>
              <a:avLst/>
              <a:gdLst>
                <a:gd name="T0" fmla="*/ 307 w 381"/>
                <a:gd name="T1" fmla="*/ 575 h 575"/>
                <a:gd name="T2" fmla="*/ 330 w 381"/>
                <a:gd name="T3" fmla="*/ 300 h 575"/>
                <a:gd name="T4" fmla="*/ 0 w 381"/>
                <a:gd name="T5" fmla="*/ 0 h 575"/>
                <a:gd name="T6" fmla="*/ 0 60000 65536"/>
                <a:gd name="T7" fmla="*/ 0 60000 65536"/>
                <a:gd name="T8" fmla="*/ 0 60000 65536"/>
                <a:gd name="T9" fmla="*/ 0 w 381"/>
                <a:gd name="T10" fmla="*/ 0 h 575"/>
                <a:gd name="T11" fmla="*/ 381 w 381"/>
                <a:gd name="T12" fmla="*/ 575 h 5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1" h="575">
                  <a:moveTo>
                    <a:pt x="307" y="575"/>
                  </a:moveTo>
                  <a:cubicBezTo>
                    <a:pt x="311" y="529"/>
                    <a:pt x="381" y="396"/>
                    <a:pt x="330" y="300"/>
                  </a:cubicBezTo>
                  <a:cubicBezTo>
                    <a:pt x="279" y="204"/>
                    <a:pt x="69" y="6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3097" name="Freeform 465"/>
            <p:cNvSpPr>
              <a:spLocks/>
            </p:cNvSpPr>
            <p:nvPr/>
          </p:nvSpPr>
          <p:spPr bwMode="auto">
            <a:xfrm>
              <a:off x="4157" y="2244"/>
              <a:ext cx="229" cy="846"/>
            </a:xfrm>
            <a:custGeom>
              <a:avLst/>
              <a:gdLst>
                <a:gd name="T0" fmla="*/ 81 w 229"/>
                <a:gd name="T1" fmla="*/ 0 h 846"/>
                <a:gd name="T2" fmla="*/ 25 w 229"/>
                <a:gd name="T3" fmla="*/ 558 h 846"/>
                <a:gd name="T4" fmla="*/ 229 w 229"/>
                <a:gd name="T5" fmla="*/ 846 h 846"/>
                <a:gd name="T6" fmla="*/ 0 60000 65536"/>
                <a:gd name="T7" fmla="*/ 0 60000 65536"/>
                <a:gd name="T8" fmla="*/ 0 60000 65536"/>
                <a:gd name="T9" fmla="*/ 0 w 229"/>
                <a:gd name="T10" fmla="*/ 0 h 846"/>
                <a:gd name="T11" fmla="*/ 229 w 229"/>
                <a:gd name="T12" fmla="*/ 846 h 8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" h="846">
                  <a:moveTo>
                    <a:pt x="81" y="0"/>
                  </a:moveTo>
                  <a:cubicBezTo>
                    <a:pt x="72" y="93"/>
                    <a:pt x="0" y="417"/>
                    <a:pt x="25" y="558"/>
                  </a:cubicBezTo>
                  <a:cubicBezTo>
                    <a:pt x="50" y="699"/>
                    <a:pt x="187" y="786"/>
                    <a:pt x="229" y="84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3098" name="Freeform 466"/>
            <p:cNvSpPr>
              <a:spLocks/>
            </p:cNvSpPr>
            <p:nvPr/>
          </p:nvSpPr>
          <p:spPr bwMode="auto">
            <a:xfrm>
              <a:off x="3444" y="2238"/>
              <a:ext cx="90" cy="678"/>
            </a:xfrm>
            <a:custGeom>
              <a:avLst/>
              <a:gdLst>
                <a:gd name="T0" fmla="*/ 51 w 90"/>
                <a:gd name="T1" fmla="*/ 0 h 678"/>
                <a:gd name="T2" fmla="*/ 6 w 90"/>
                <a:gd name="T3" fmla="*/ 378 h 678"/>
                <a:gd name="T4" fmla="*/ 90 w 90"/>
                <a:gd name="T5" fmla="*/ 678 h 678"/>
                <a:gd name="T6" fmla="*/ 0 60000 65536"/>
                <a:gd name="T7" fmla="*/ 0 60000 65536"/>
                <a:gd name="T8" fmla="*/ 0 60000 65536"/>
                <a:gd name="T9" fmla="*/ 0 w 90"/>
                <a:gd name="T10" fmla="*/ 0 h 678"/>
                <a:gd name="T11" fmla="*/ 90 w 90"/>
                <a:gd name="T12" fmla="*/ 678 h 67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678">
                  <a:moveTo>
                    <a:pt x="51" y="0"/>
                  </a:moveTo>
                  <a:cubicBezTo>
                    <a:pt x="44" y="63"/>
                    <a:pt x="0" y="265"/>
                    <a:pt x="6" y="378"/>
                  </a:cubicBezTo>
                  <a:cubicBezTo>
                    <a:pt x="12" y="491"/>
                    <a:pt x="72" y="616"/>
                    <a:pt x="90" y="67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3078" name="Date Placeholder 3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38" name="Subtitle 1"/>
          <p:cNvSpPr>
            <a:spLocks noGrp="1"/>
          </p:cNvSpPr>
          <p:nvPr>
            <p:ph type="subTitle" idx="1"/>
          </p:nvPr>
        </p:nvSpPr>
        <p:spPr>
          <a:xfrm>
            <a:off x="2436812" y="381000"/>
            <a:ext cx="6629400" cy="990600"/>
          </a:xfrm>
        </p:spPr>
        <p:txBody>
          <a:bodyPr>
            <a:normAutofit/>
          </a:bodyPr>
          <a:lstStyle/>
          <a:p>
            <a:r>
              <a:rPr lang="en-US" sz="1800" dirty="0"/>
              <a:t>Presentation for use with the textbook </a:t>
            </a:r>
            <a:r>
              <a:rPr lang="en-US" sz="1800" dirty="0">
                <a:solidFill>
                  <a:schemeClr val="tx2"/>
                </a:solidFill>
              </a:rPr>
              <a:t>Algorithm Design and Applications</a:t>
            </a:r>
            <a:r>
              <a:rPr lang="en-US" sz="1800" dirty="0"/>
              <a:t>, by M. T. Goodrich and R. Tamassia, Wiley, 2015</a:t>
            </a:r>
          </a:p>
        </p:txBody>
      </p:sp>
    </p:spTree>
    <p:extLst>
      <p:ext uri="{BB962C8B-B14F-4D97-AF65-F5344CB8AC3E}">
        <p14:creationId xmlns:p14="http://schemas.microsoft.com/office/powerpoint/2010/main" val="3816299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968" y="4648200"/>
            <a:ext cx="2866538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</a:t>
            </a:r>
            <a:br>
              <a:rPr lang="en-US" dirty="0"/>
            </a:br>
            <a:r>
              <a:rPr lang="en-US" dirty="0"/>
              <a:t>Stock Matching Engines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012" y="1447800"/>
            <a:ext cx="8458200" cy="3352800"/>
          </a:xfrm>
        </p:spPr>
        <p:txBody>
          <a:bodyPr/>
          <a:lstStyle/>
          <a:p>
            <a:r>
              <a:rPr lang="en-US" sz="2000" dirty="0"/>
              <a:t>Buy and sell orders are organized according to a </a:t>
            </a:r>
            <a:r>
              <a:rPr lang="en-US" sz="2000" dirty="0">
                <a:solidFill>
                  <a:srgbClr val="FF0000"/>
                </a:solidFill>
              </a:rPr>
              <a:t>price-time priority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“price” has highest priority and if there are multiple orders for the same price, then ones that have been in the order book the longest have higher priority. </a:t>
            </a:r>
          </a:p>
          <a:p>
            <a:r>
              <a:rPr lang="en-US" sz="2000" dirty="0"/>
              <a:t>When a new order is entered, the matching engine determines if a trade can be immediately executed and if so, then it performs the appropriate matches according to price-time priority.</a:t>
            </a:r>
          </a:p>
          <a:p>
            <a:r>
              <a:rPr lang="en-US" sz="2000" dirty="0"/>
              <a:t>This amount to </a:t>
            </a:r>
            <a:r>
              <a:rPr lang="en-US" sz="2000" dirty="0">
                <a:solidFill>
                  <a:srgbClr val="FF0000"/>
                </a:solidFill>
              </a:rPr>
              <a:t>two</a:t>
            </a:r>
            <a:r>
              <a:rPr lang="en-US" sz="2000" dirty="0"/>
              <a:t> instances of the data structure we discuss here—the </a:t>
            </a:r>
            <a:r>
              <a:rPr lang="en-US" sz="2000" b="1" dirty="0">
                <a:solidFill>
                  <a:srgbClr val="FF0000"/>
                </a:solidFill>
              </a:rPr>
              <a:t>priority queue</a:t>
            </a:r>
            <a:r>
              <a:rPr lang="en-US" sz="2000" dirty="0"/>
              <a:t>—one for buy orders and one for sell orders. </a:t>
            </a:r>
          </a:p>
          <a:p>
            <a:r>
              <a:rPr lang="en-US" sz="2000" dirty="0"/>
              <a:t>This data structure performs element removals based on priorities assigned to elements when they are inserted.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>
                <a:solidFill>
                  <a:srgbClr val="40458C"/>
                </a:solidFill>
              </a:rPr>
              <a:pPr/>
              <a:t>4</a:t>
            </a:fld>
            <a:endParaRPr lang="en-US">
              <a:solidFill>
                <a:srgbClr val="40458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8" name="Isosceles Triangle 7"/>
          <p:cNvSpPr/>
          <p:nvPr/>
        </p:nvSpPr>
        <p:spPr bwMode="auto">
          <a:xfrm>
            <a:off x="2436812" y="5410200"/>
            <a:ext cx="1371600" cy="914400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9162" y="5943601"/>
            <a:ext cx="10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40458C"/>
                </a:solidFill>
                <a:ea typeface="ＭＳ Ｐゴシック" charset="0"/>
              </a:rPr>
              <a:t>Buy orders</a:t>
            </a:r>
          </a:p>
        </p:txBody>
      </p:sp>
      <p:sp>
        <p:nvSpPr>
          <p:cNvPr id="11" name="Isosceles Triangle 10"/>
          <p:cNvSpPr/>
          <p:nvPr/>
        </p:nvSpPr>
        <p:spPr bwMode="auto">
          <a:xfrm rot="10800000">
            <a:off x="5027612" y="4800600"/>
            <a:ext cx="1371600" cy="990600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6212" y="4800601"/>
            <a:ext cx="1018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40458C"/>
                </a:solidFill>
                <a:ea typeface="ＭＳ Ｐゴシック" charset="0"/>
              </a:rPr>
              <a:t>Sell orders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3579812" y="4953000"/>
            <a:ext cx="1143000" cy="609600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9792" y="4953000"/>
            <a:ext cx="900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40458C"/>
                </a:solidFill>
                <a:ea typeface="ＭＳ Ｐゴシック" charset="0"/>
              </a:rPr>
              <a:t>Matching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40458C"/>
                </a:solidFill>
                <a:ea typeface="ＭＳ Ｐゴシック" charset="0"/>
              </a:rPr>
              <a:t>Engine</a:t>
            </a:r>
          </a:p>
        </p:txBody>
      </p:sp>
      <p:cxnSp>
        <p:nvCxnSpPr>
          <p:cNvPr id="16" name="Curved Connector 15"/>
          <p:cNvCxnSpPr>
            <a:stCxn id="8" idx="0"/>
            <a:endCxn id="13" idx="1"/>
          </p:cNvCxnSpPr>
          <p:nvPr/>
        </p:nvCxnSpPr>
        <p:spPr bwMode="auto">
          <a:xfrm rot="5400000" flipH="1" flipV="1">
            <a:off x="3275012" y="5105400"/>
            <a:ext cx="152400" cy="457200"/>
          </a:xfrm>
          <a:prstGeom prst="curved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Curved Connector 17"/>
          <p:cNvCxnSpPr>
            <a:stCxn id="11" idx="0"/>
            <a:endCxn id="13" idx="3"/>
          </p:cNvCxnSpPr>
          <p:nvPr/>
        </p:nvCxnSpPr>
        <p:spPr bwMode="auto">
          <a:xfrm rot="5400000" flipH="1">
            <a:off x="4951412" y="5029200"/>
            <a:ext cx="533400" cy="990600"/>
          </a:xfrm>
          <a:prstGeom prst="curvedConnector4">
            <a:avLst>
              <a:gd name="adj1" fmla="val -56385"/>
              <a:gd name="adj2" fmla="val 53294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39181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409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52E7337-19FE-1147-89F9-46F1DE64E2E3}" type="slidenum">
              <a:rPr lang="en-US" sz="1400">
                <a:solidFill>
                  <a:srgbClr val="40458C"/>
                </a:solidFill>
              </a:rPr>
              <a:pPr eaLnBrk="1" hangingPunct="1"/>
              <a:t>40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2" y="228600"/>
            <a:ext cx="7772400" cy="1295400"/>
          </a:xfrm>
        </p:spPr>
        <p:txBody>
          <a:bodyPr/>
          <a:lstStyle/>
          <a:p>
            <a:pPr eaLnBrk="1" hangingPunct="1"/>
            <a:r>
              <a:rPr lang="en-US" sz="3600" dirty="0">
                <a:latin typeface="Tahoma" charset="0"/>
              </a:rPr>
              <a:t>Entries Locator and Priority Queues</a:t>
            </a:r>
            <a:endParaRPr lang="en-US" sz="3600" dirty="0">
              <a:latin typeface="Tahoma" charset="0"/>
              <a:cs typeface="Tahoma" charset="0"/>
            </a:endParaRPr>
          </a:p>
        </p:txBody>
      </p:sp>
      <p:sp>
        <p:nvSpPr>
          <p:cNvPr id="410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170112" y="1600200"/>
            <a:ext cx="4381500" cy="4724400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ahoma" charset="0"/>
              </a:rPr>
              <a:t>An </a:t>
            </a:r>
            <a:r>
              <a:rPr lang="en-US" sz="2400" dirty="0">
                <a:solidFill>
                  <a:schemeClr val="tx2"/>
                </a:solidFill>
                <a:latin typeface="Tahoma" charset="0"/>
              </a:rPr>
              <a:t>entry </a:t>
            </a:r>
            <a:r>
              <a:rPr lang="en-US" sz="2400" dirty="0">
                <a:latin typeface="Tahoma" charset="0"/>
              </a:rPr>
              <a:t>stores a (key, value) pair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charset="0"/>
              </a:rPr>
              <a:t>Locator</a:t>
            </a:r>
            <a:r>
              <a:rPr lang="en-US" sz="2400" dirty="0">
                <a:latin typeface="Tahoma" charset="0"/>
              </a:rPr>
              <a:t> maintains the position of (</a:t>
            </a:r>
            <a:r>
              <a:rPr lang="en-US" sz="2400" dirty="0" err="1">
                <a:latin typeface="Tahoma" charset="0"/>
              </a:rPr>
              <a:t>k,v</a:t>
            </a:r>
            <a:r>
              <a:rPr lang="en-US" sz="2400" dirty="0">
                <a:latin typeface="Tahoma" charset="0"/>
              </a:rPr>
              <a:t>).</a:t>
            </a:r>
          </a:p>
          <a:p>
            <a:pPr eaLnBrk="1" hangingPunct="1"/>
            <a:r>
              <a:rPr lang="en-US" sz="2400" dirty="0">
                <a:latin typeface="Tahoma" charset="0"/>
              </a:rPr>
              <a:t>Locator L methods:</a:t>
            </a:r>
          </a:p>
          <a:p>
            <a:pPr lvl="1" eaLnBrk="1" hangingPunct="1"/>
            <a:r>
              <a:rPr lang="en-US" sz="2000" dirty="0">
                <a:solidFill>
                  <a:schemeClr val="tx2"/>
                </a:solidFill>
                <a:latin typeface="Tahoma" charset="0"/>
              </a:rPr>
              <a:t>key</a:t>
            </a:r>
            <a:r>
              <a:rPr lang="en-US" sz="2000" dirty="0">
                <a:latin typeface="Tahoma" charset="0"/>
              </a:rPr>
              <a:t>(): returns the key of the item associated with locator L</a:t>
            </a:r>
          </a:p>
          <a:p>
            <a:pPr lvl="1" eaLnBrk="1" hangingPunct="1"/>
            <a:r>
              <a:rPr lang="en-US" sz="2000" dirty="0">
                <a:solidFill>
                  <a:schemeClr val="tx2"/>
                </a:solidFill>
                <a:latin typeface="Tahoma" charset="0"/>
              </a:rPr>
              <a:t>element</a:t>
            </a:r>
            <a:r>
              <a:rPr lang="en-US" sz="2000" dirty="0">
                <a:latin typeface="Tahoma" charset="0"/>
              </a:rPr>
              <a:t>(): returns the element of the item associated with locator L</a:t>
            </a:r>
          </a:p>
        </p:txBody>
      </p:sp>
      <p:sp>
        <p:nvSpPr>
          <p:cNvPr id="101409" name="Rectangle 3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6399212" y="1600200"/>
            <a:ext cx="3810000" cy="48006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Priority Queue ADT: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chemeClr val="tx2"/>
                </a:solidFill>
              </a:rPr>
              <a:t>insert</a:t>
            </a:r>
            <a:r>
              <a:rPr lang="en-US" sz="2000" dirty="0"/>
              <a:t>(k, x)</a:t>
            </a:r>
            <a:br>
              <a:rPr lang="en-US" sz="2000" dirty="0"/>
            </a:br>
            <a:r>
              <a:rPr lang="en-US" sz="2000" dirty="0"/>
              <a:t>inserts an entry with key k and value x 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 err="1">
                <a:solidFill>
                  <a:schemeClr val="tx2"/>
                </a:solidFill>
              </a:rPr>
              <a:t>removeMin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removes and returns the entry with smallest key</a:t>
            </a:r>
            <a:endParaRPr lang="en-US" sz="2800" dirty="0"/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chemeClr val="tx2"/>
                </a:solidFill>
              </a:rPr>
              <a:t>min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/>
              <a:t>returns, but does not remove, an entry with smallest key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000" dirty="0">
                <a:solidFill>
                  <a:schemeClr val="tx2"/>
                </a:solidFill>
              </a:rPr>
              <a:t>size</a:t>
            </a:r>
            <a:r>
              <a:rPr lang="en-US" sz="2000" dirty="0"/>
              <a:t>(), </a:t>
            </a:r>
            <a:r>
              <a:rPr lang="en-US" sz="2000" dirty="0" err="1">
                <a:solidFill>
                  <a:schemeClr val="tx2"/>
                </a:solidFill>
              </a:rPr>
              <a:t>isEmpty</a:t>
            </a:r>
            <a:r>
              <a:rPr lang="en-US" sz="2000" dirty="0"/>
              <a:t>()</a:t>
            </a:r>
          </a:p>
        </p:txBody>
      </p:sp>
      <p:sp>
        <p:nvSpPr>
          <p:cNvPr id="4103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4242839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BF62687-FEE2-A04B-8227-FD4C35B39911}" type="slidenum">
              <a:rPr lang="en-US" sz="1400">
                <a:solidFill>
                  <a:srgbClr val="40458C"/>
                </a:solidFill>
              </a:rPr>
              <a:pPr eaLnBrk="1" hangingPunct="1"/>
              <a:t>41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2012" y="304800"/>
            <a:ext cx="69342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Stock Application Revisited</a:t>
            </a:r>
          </a:p>
        </p:txBody>
      </p:sp>
      <p:sp>
        <p:nvSpPr>
          <p:cNvPr id="5125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0612" y="1600200"/>
            <a:ext cx="7772400" cy="4800600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Online trading system where orders to purchase and sell a stock are stored in two priority queues (one for sell orders and one for buy orders) as (p,s) entries:</a:t>
            </a:r>
          </a:p>
          <a:p>
            <a:pPr lvl="1" eaLnBrk="1" hangingPunct="1"/>
            <a:r>
              <a:rPr lang="en-US" sz="2000">
                <a:latin typeface="Tahoma" charset="0"/>
              </a:rPr>
              <a:t>The key, p, of an order is the price</a:t>
            </a:r>
          </a:p>
          <a:p>
            <a:pPr lvl="1" eaLnBrk="1" hangingPunct="1"/>
            <a:r>
              <a:rPr lang="en-US" sz="2000">
                <a:latin typeface="Tahoma" charset="0"/>
              </a:rPr>
              <a:t>The value, s, for an entry is the number of shares</a:t>
            </a:r>
          </a:p>
          <a:p>
            <a:pPr lvl="1" eaLnBrk="1" hangingPunct="1"/>
            <a:r>
              <a:rPr lang="en-US" sz="2000">
                <a:latin typeface="Tahoma" charset="0"/>
              </a:rPr>
              <a:t>A buy order (p,s) is executed when a sell order (p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sz="2000">
                <a:latin typeface="Tahoma" charset="0"/>
              </a:rPr>
              <a:t>,s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sz="2000">
                <a:latin typeface="Tahoma" charset="0"/>
              </a:rPr>
              <a:t>) with price p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sz="2000" u="sng">
                <a:latin typeface="Tahoma" charset="0"/>
              </a:rPr>
              <a:t>&lt;</a:t>
            </a:r>
            <a:r>
              <a:rPr lang="en-US" sz="2000">
                <a:latin typeface="Tahoma" charset="0"/>
              </a:rPr>
              <a:t>p is added (the execution is complete if s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sz="2000" u="sng">
                <a:latin typeface="Tahoma" charset="0"/>
              </a:rPr>
              <a:t>&gt;</a:t>
            </a:r>
            <a:r>
              <a:rPr lang="en-US" sz="2000">
                <a:latin typeface="Tahoma" charset="0"/>
              </a:rPr>
              <a:t>s)</a:t>
            </a:r>
          </a:p>
          <a:p>
            <a:pPr lvl="1" eaLnBrk="1" hangingPunct="1"/>
            <a:r>
              <a:rPr lang="en-US" sz="2000">
                <a:latin typeface="Tahoma" charset="0"/>
              </a:rPr>
              <a:t>A sell order (p,s) is executed when a buy order (p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sz="2000">
                <a:latin typeface="Tahoma" charset="0"/>
              </a:rPr>
              <a:t>,s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sz="2000">
                <a:latin typeface="Tahoma" charset="0"/>
              </a:rPr>
              <a:t>) with price p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sz="2000" u="sng">
                <a:latin typeface="Tahoma" charset="0"/>
              </a:rPr>
              <a:t>&gt;</a:t>
            </a:r>
            <a:r>
              <a:rPr lang="en-US" sz="2000">
                <a:latin typeface="Tahoma" charset="0"/>
              </a:rPr>
              <a:t>p is added (the execution is complete if s</a:t>
            </a:r>
            <a:r>
              <a:rPr lang="ja-JP" altLang="en-US" sz="2000">
                <a:latin typeface="Tahoma" charset="0"/>
              </a:rPr>
              <a:t>’</a:t>
            </a:r>
            <a:r>
              <a:rPr lang="en-US" sz="2000" u="sng">
                <a:latin typeface="Tahoma" charset="0"/>
              </a:rPr>
              <a:t>&gt;</a:t>
            </a:r>
            <a:r>
              <a:rPr lang="en-US" sz="2000">
                <a:latin typeface="Tahoma" charset="0"/>
              </a:rPr>
              <a:t>s)</a:t>
            </a:r>
          </a:p>
          <a:p>
            <a:pPr eaLnBrk="1" hangingPunct="1"/>
            <a:r>
              <a:rPr lang="en-US" sz="2400">
                <a:latin typeface="Tahoma" charset="0"/>
              </a:rPr>
              <a:t>What if someone wishes to cancel their order before it executes?</a:t>
            </a:r>
          </a:p>
          <a:p>
            <a:pPr eaLnBrk="1" hangingPunct="1"/>
            <a:r>
              <a:rPr lang="en-US" sz="2400">
                <a:latin typeface="Tahoma" charset="0"/>
              </a:rPr>
              <a:t>What if someone wishes to update the price or number of shares for their order?</a:t>
            </a:r>
          </a:p>
        </p:txBody>
      </p:sp>
      <p:pic>
        <p:nvPicPr>
          <p:cNvPr id="5126" name="Picture 6" descr="BS00558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18612" y="457201"/>
            <a:ext cx="1023286" cy="900113"/>
          </a:xfrm>
          <a:noFill/>
        </p:spPr>
      </p:pic>
      <p:sp>
        <p:nvSpPr>
          <p:cNvPr id="5127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2127742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BB937CA-7574-294C-91CF-2FA90541C9B7}" type="slidenum">
              <a:rPr lang="en-US" sz="1400">
                <a:solidFill>
                  <a:srgbClr val="40458C"/>
                </a:solidFill>
              </a:rPr>
              <a:pPr eaLnBrk="1" hangingPunct="1"/>
              <a:t>42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2012" y="381000"/>
            <a:ext cx="7772400" cy="1143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800" dirty="0">
                <a:ea typeface="+mj-ea"/>
              </a:rPr>
              <a:t>Locator-based Priority Queue Methods</a:t>
            </a:r>
            <a:endParaRPr lang="en-US" sz="3200" dirty="0">
              <a:ea typeface="+mj-ea"/>
              <a:cs typeface="Tahoma" pitchFamily="34" charset="0"/>
            </a:endParaRPr>
          </a:p>
        </p:txBody>
      </p:sp>
      <p:sp>
        <p:nvSpPr>
          <p:cNvPr id="614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4412" y="1752600"/>
            <a:ext cx="7772400" cy="42672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Tahoma" charset="0"/>
              </a:rPr>
              <a:t>min(): </a:t>
            </a:r>
            <a:r>
              <a:rPr lang="en-US" sz="2400" dirty="0">
                <a:latin typeface="Tahoma" charset="0"/>
              </a:rPr>
              <a:t>Return the locator to an item of P with smallest key</a:t>
            </a:r>
          </a:p>
          <a:p>
            <a:pPr eaLnBrk="1" hangingPunct="1"/>
            <a:r>
              <a:rPr lang="en-US" sz="2400" dirty="0">
                <a:solidFill>
                  <a:srgbClr val="C00000"/>
                </a:solidFill>
                <a:latin typeface="Tahoma" charset="0"/>
              </a:rPr>
              <a:t>insert</a:t>
            </a:r>
            <a:r>
              <a:rPr lang="en-US" sz="2400" dirty="0">
                <a:latin typeface="Tahoma" charset="0"/>
              </a:rPr>
              <a:t>(</a:t>
            </a:r>
            <a:r>
              <a:rPr lang="en-US" sz="2400" dirty="0" err="1">
                <a:latin typeface="Tahoma" charset="0"/>
              </a:rPr>
              <a:t>k,e</a:t>
            </a:r>
            <a:r>
              <a:rPr lang="en-US" sz="2400" dirty="0">
                <a:latin typeface="Tahoma" charset="0"/>
              </a:rPr>
              <a:t>): Insert a new item with element e and key k and return a locator to the item </a:t>
            </a:r>
          </a:p>
          <a:p>
            <a:pPr eaLnBrk="1" hangingPunct="1"/>
            <a:r>
              <a:rPr lang="en-US" sz="2400" dirty="0">
                <a:solidFill>
                  <a:schemeClr val="tx2"/>
                </a:solidFill>
                <a:latin typeface="Tahoma" charset="0"/>
              </a:rPr>
              <a:t>remove</a:t>
            </a:r>
            <a:r>
              <a:rPr lang="en-US" sz="2400" dirty="0">
                <a:latin typeface="Tahoma" charset="0"/>
              </a:rPr>
              <a:t>(L): Remove from P the item with  locator L	</a:t>
            </a:r>
          </a:p>
          <a:p>
            <a:pPr eaLnBrk="1" hangingPunct="1"/>
            <a:r>
              <a:rPr lang="en-US" sz="2400" dirty="0" err="1">
                <a:solidFill>
                  <a:schemeClr val="tx2"/>
                </a:solidFill>
                <a:latin typeface="Tahoma" charset="0"/>
              </a:rPr>
              <a:t>replaceKey</a:t>
            </a:r>
            <a:r>
              <a:rPr lang="en-US" sz="2400" dirty="0">
                <a:latin typeface="Tahoma" charset="0"/>
              </a:rPr>
              <a:t>(</a:t>
            </a:r>
            <a:r>
              <a:rPr lang="en-US" sz="2400" dirty="0" err="1">
                <a:latin typeface="Tahoma" charset="0"/>
              </a:rPr>
              <a:t>L,k</a:t>
            </a:r>
            <a:r>
              <a:rPr lang="en-US" sz="2400" dirty="0">
                <a:latin typeface="Tahoma" charset="0"/>
              </a:rPr>
              <a:t>): Replace with k and return the key of the item with locator L </a:t>
            </a:r>
          </a:p>
          <a:p>
            <a:pPr lvl="1" eaLnBrk="1" hangingPunct="1"/>
            <a:r>
              <a:rPr lang="en-US" sz="2000" dirty="0">
                <a:latin typeface="Tahoma" charset="0"/>
              </a:rPr>
              <a:t>an error condition occurs if k is invalid (that is, k cannot be compared with other keys).	</a:t>
            </a:r>
          </a:p>
          <a:p>
            <a:pPr eaLnBrk="1" hangingPunct="1"/>
            <a:r>
              <a:rPr lang="en-US" sz="2400" dirty="0" err="1">
                <a:solidFill>
                  <a:schemeClr val="tx2"/>
                </a:solidFill>
                <a:latin typeface="Tahoma" charset="0"/>
              </a:rPr>
              <a:t>replaceElement</a:t>
            </a:r>
            <a:r>
              <a:rPr lang="en-US" sz="2400" dirty="0">
                <a:latin typeface="Tahoma" charset="0"/>
              </a:rPr>
              <a:t>(</a:t>
            </a:r>
            <a:r>
              <a:rPr lang="en-US" sz="2400" dirty="0" err="1">
                <a:latin typeface="Tahoma" charset="0"/>
              </a:rPr>
              <a:t>L,e</a:t>
            </a:r>
            <a:r>
              <a:rPr lang="en-US" sz="2400" dirty="0">
                <a:latin typeface="Tahoma" charset="0"/>
              </a:rPr>
              <a:t>): Replace with e and return the element of the item with locator L</a:t>
            </a:r>
          </a:p>
          <a:p>
            <a:pPr marL="0" indent="0" eaLnBrk="1" hangingPunct="1">
              <a:buNone/>
            </a:pPr>
            <a:r>
              <a:rPr lang="en-US" sz="2400" dirty="0">
                <a:latin typeface="Tahoma" charset="0"/>
              </a:rPr>
              <a:t>	</a:t>
            </a:r>
          </a:p>
        </p:txBody>
      </p:sp>
      <p:sp>
        <p:nvSpPr>
          <p:cNvPr id="6150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4281114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4F83108-1CE0-A040-9596-BA44EC43C180}" type="slidenum">
              <a:rPr lang="en-US" sz="1400">
                <a:solidFill>
                  <a:srgbClr val="40458C"/>
                </a:solidFill>
              </a:rPr>
              <a:pPr eaLnBrk="1" hangingPunct="1"/>
              <a:t>43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Example</a:t>
            </a:r>
          </a:p>
        </p:txBody>
      </p:sp>
      <p:sp>
        <p:nvSpPr>
          <p:cNvPr id="717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4412" y="1524000"/>
            <a:ext cx="81534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</a:rPr>
              <a:t>Operation			Output		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P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solidFill>
                  <a:srgbClr val="000000"/>
                </a:solidFill>
                <a:latin typeface="CMSS10" charset="0"/>
              </a:rPr>
              <a:t>insert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5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			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L</a:t>
            </a:r>
            <a:r>
              <a:rPr lang="en-US" sz="2800" baseline="-25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		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5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SY10" charset="0"/>
              </a:rPr>
              <a:t>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solidFill>
                  <a:srgbClr val="000000"/>
                </a:solidFill>
                <a:latin typeface="CMSS10" charset="0"/>
              </a:rPr>
              <a:t>insert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			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L</a:t>
            </a:r>
            <a:r>
              <a:rPr lang="en-US" sz="2800" baseline="-25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		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5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SY10" charset="0"/>
              </a:rPr>
              <a:t>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solidFill>
                  <a:srgbClr val="000000"/>
                </a:solidFill>
                <a:latin typeface="CMSS10" charset="0"/>
              </a:rPr>
              <a:t>insert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7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			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L</a:t>
            </a:r>
            <a:r>
              <a:rPr lang="en-US" sz="2800" baseline="-25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		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5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7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endParaRPr lang="en-US" sz="2800" i="1" dirty="0">
              <a:solidFill>
                <a:srgbClr val="000000"/>
              </a:solidFill>
              <a:latin typeface="CMSY10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solidFill>
                  <a:srgbClr val="000000"/>
                </a:solidFill>
                <a:latin typeface="CMSS10" charset="0"/>
              </a:rPr>
              <a:t>min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()				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L</a:t>
            </a:r>
            <a:r>
              <a:rPr lang="en-US" sz="2800" baseline="-25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		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5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7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endParaRPr lang="en-US" sz="2800" i="1" dirty="0">
              <a:solidFill>
                <a:srgbClr val="000000"/>
              </a:solidFill>
              <a:latin typeface="CMSY10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CMSS10" charset="0"/>
              </a:rPr>
              <a:t>key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L</a:t>
            </a:r>
            <a:r>
              <a:rPr lang="en-US" sz="2800" baseline="-25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baseline="30000" dirty="0">
                <a:solidFill>
                  <a:srgbClr val="000000"/>
                </a:solidFill>
                <a:latin typeface="CMR10" charset="0"/>
              </a:rPr>
              <a:t>			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3		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5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7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endParaRPr lang="en-US" sz="2800" i="1" dirty="0">
              <a:solidFill>
                <a:srgbClr val="000000"/>
              </a:solidFill>
              <a:latin typeface="CMSY10" charset="0"/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CMSS10" charset="0"/>
              </a:rPr>
              <a:t>remove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L</a:t>
            </a:r>
            <a:r>
              <a:rPr lang="en-US" sz="2800" baseline="-25000" dirty="0">
                <a:solidFill>
                  <a:srgbClr val="000000"/>
                </a:solidFill>
                <a:latin typeface="Times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baseline="30000" dirty="0">
                <a:solidFill>
                  <a:srgbClr val="000000"/>
                </a:solidFill>
                <a:latin typeface="CMR10" charset="0"/>
              </a:rPr>
              <a:t>					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7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800" dirty="0" err="1">
                <a:solidFill>
                  <a:srgbClr val="000000"/>
                </a:solidFill>
                <a:latin typeface="CMR10" charset="0"/>
              </a:rPr>
              <a:t>replaceKey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L</a:t>
            </a:r>
            <a:r>
              <a:rPr lang="en-US" sz="2800" baseline="-25000" dirty="0">
                <a:solidFill>
                  <a:srgbClr val="000000"/>
                </a:solidFill>
                <a:latin typeface="Times" charset="0"/>
              </a:rPr>
              <a:t>2 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9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		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3		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7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C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9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SY10" charset="0"/>
              </a:rPr>
              <a:t>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 err="1">
                <a:solidFill>
                  <a:srgbClr val="000000"/>
                </a:solidFill>
                <a:latin typeface="CMSS10" charset="0"/>
              </a:rPr>
              <a:t>replaceElement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L</a:t>
            </a:r>
            <a:r>
              <a:rPr lang="en-US" sz="2800" baseline="-25000" dirty="0">
                <a:solidFill>
                  <a:srgbClr val="000000"/>
                </a:solidFill>
                <a:latin typeface="Times" charset="0"/>
              </a:rPr>
              <a:t>3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D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	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C		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7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D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9</a:t>
            </a:r>
            <a:r>
              <a:rPr lang="en-US" sz="2800" i="1" dirty="0">
                <a:solidFill>
                  <a:srgbClr val="000000"/>
                </a:solidFill>
                <a:latin typeface="CMMI10" charset="0"/>
              </a:rPr>
              <a:t>,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B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i="1" dirty="0">
                <a:solidFill>
                  <a:srgbClr val="000000"/>
                </a:solidFill>
                <a:latin typeface="CMSY10" charset="0"/>
              </a:rPr>
              <a:t>	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US" sz="2800" dirty="0">
                <a:solidFill>
                  <a:srgbClr val="000000"/>
                </a:solidFill>
                <a:latin typeface="CMSS10" charset="0"/>
              </a:rPr>
              <a:t>remove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(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L</a:t>
            </a:r>
            <a:r>
              <a:rPr lang="en-US" sz="2800" baseline="-25000" dirty="0">
                <a:solidFill>
                  <a:srgbClr val="000000"/>
                </a:solidFill>
                <a:latin typeface="Times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MR10" charset="0"/>
              </a:rPr>
              <a:t>)</a:t>
            </a:r>
            <a:r>
              <a:rPr lang="en-US" sz="2800" baseline="30000" dirty="0">
                <a:solidFill>
                  <a:srgbClr val="000000"/>
                </a:solidFill>
                <a:latin typeface="CMR10" charset="0"/>
              </a:rPr>
              <a:t>					</a:t>
            </a:r>
            <a:r>
              <a:rPr lang="en-US" sz="2800" i="1" dirty="0">
                <a:solidFill>
                  <a:srgbClr val="000000"/>
                </a:solidFill>
                <a:latin typeface="Times" charset="0"/>
              </a:rPr>
              <a:t>(7, D)</a:t>
            </a:r>
            <a:r>
              <a:rPr lang="en-US" sz="2800" dirty="0">
                <a:solidFill>
                  <a:srgbClr val="000000"/>
                </a:solidFill>
                <a:latin typeface="Times" charset="0"/>
              </a:rPr>
              <a:t>						</a:t>
            </a:r>
            <a:r>
              <a:rPr lang="en-US" sz="2800" i="1" dirty="0">
                <a:solidFill>
                  <a:srgbClr val="000000"/>
                </a:solidFill>
                <a:latin typeface="CMSY10" charset="0"/>
              </a:rPr>
              <a:t>	</a:t>
            </a:r>
            <a:endParaRPr lang="en-US" sz="2800" dirty="0">
              <a:latin typeface="Tahoma" charset="0"/>
            </a:endParaRPr>
          </a:p>
        </p:txBody>
      </p:sp>
      <p:sp>
        <p:nvSpPr>
          <p:cNvPr id="7174" name="Line 4"/>
          <p:cNvSpPr>
            <a:spLocks noChangeShapeType="1"/>
          </p:cNvSpPr>
          <p:nvPr/>
        </p:nvSpPr>
        <p:spPr bwMode="auto">
          <a:xfrm>
            <a:off x="2284412" y="1981200"/>
            <a:ext cx="800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7175" name="Date Placeholder 6"/>
          <p:cNvSpPr>
            <a:spLocks noGrp="1"/>
          </p:cNvSpPr>
          <p:nvPr>
            <p:ph type="dt" sz="quarter" idx="10"/>
          </p:nvPr>
        </p:nvSpPr>
        <p:spPr>
          <a:xfrm>
            <a:off x="1522412" y="6477000"/>
            <a:ext cx="35814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0458C"/>
                </a:solidFill>
              </a:rPr>
              <a:t>© 2015 Goodrich and </a:t>
            </a:r>
            <a:r>
              <a:rPr lang="en-US" sz="1400" dirty="0" err="1">
                <a:solidFill>
                  <a:srgbClr val="40458C"/>
                </a:solidFill>
              </a:rPr>
              <a:t>Tamassia</a:t>
            </a:r>
            <a:endParaRPr lang="en-US" sz="1400" dirty="0">
              <a:solidFill>
                <a:srgbClr val="404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19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9CB8FEE-FCA6-FC4D-9407-128F2C1A32B2}" type="slidenum">
              <a:rPr lang="en-US" sz="1400">
                <a:solidFill>
                  <a:srgbClr val="40458C"/>
                </a:solidFill>
              </a:rPr>
              <a:pPr eaLnBrk="1" hangingPunct="1"/>
              <a:t>44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Locating Entries</a:t>
            </a:r>
          </a:p>
        </p:txBody>
      </p:sp>
      <p:sp>
        <p:nvSpPr>
          <p:cNvPr id="819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In order to implement the operations remove(e), </a:t>
            </a:r>
            <a:r>
              <a:rPr lang="en-US" dirty="0" err="1">
                <a:latin typeface="Tahoma" charset="0"/>
              </a:rPr>
              <a:t>replaceKey</a:t>
            </a:r>
            <a:r>
              <a:rPr lang="en-US" dirty="0">
                <a:latin typeface="Tahoma" charset="0"/>
              </a:rPr>
              <a:t>(</a:t>
            </a:r>
            <a:r>
              <a:rPr lang="en-US" dirty="0" err="1">
                <a:latin typeface="Tahoma" charset="0"/>
              </a:rPr>
              <a:t>e,k</a:t>
            </a:r>
            <a:r>
              <a:rPr lang="en-US" dirty="0">
                <a:latin typeface="Tahoma" charset="0"/>
              </a:rPr>
              <a:t>), and </a:t>
            </a:r>
            <a:r>
              <a:rPr lang="en-US" dirty="0" err="1">
                <a:latin typeface="Tahoma" charset="0"/>
              </a:rPr>
              <a:t>replaceElement</a:t>
            </a:r>
            <a:r>
              <a:rPr lang="en-US" dirty="0">
                <a:latin typeface="Tahoma" charset="0"/>
              </a:rPr>
              <a:t>(</a:t>
            </a:r>
            <a:r>
              <a:rPr lang="en-US" dirty="0" err="1">
                <a:latin typeface="Tahoma" charset="0"/>
              </a:rPr>
              <a:t>e,v</a:t>
            </a:r>
            <a:r>
              <a:rPr lang="en-US" dirty="0">
                <a:latin typeface="Tahoma" charset="0"/>
              </a:rPr>
              <a:t>), we need fast ways of locating an entry e in a priority queue.</a:t>
            </a:r>
          </a:p>
          <a:p>
            <a:pPr eaLnBrk="1" hangingPunct="1"/>
            <a:r>
              <a:rPr lang="en-US" dirty="0">
                <a:latin typeface="Tahoma" charset="0"/>
              </a:rPr>
              <a:t>We can always just search the entire data structure to find an entry e, but there are better ways for locating entries.</a:t>
            </a:r>
          </a:p>
        </p:txBody>
      </p:sp>
      <p:sp>
        <p:nvSpPr>
          <p:cNvPr id="8198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485696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92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160B8E5E-0454-F047-8299-015C35567681}" type="slidenum">
              <a:rPr lang="en-US" sz="1400">
                <a:solidFill>
                  <a:srgbClr val="40458C"/>
                </a:solidFill>
              </a:rPr>
              <a:pPr eaLnBrk="1" hangingPunct="1"/>
              <a:t>45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Location-Aware Entries</a:t>
            </a:r>
          </a:p>
        </p:txBody>
      </p:sp>
      <p:sp>
        <p:nvSpPr>
          <p:cNvPr id="1361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0612" y="1676400"/>
            <a:ext cx="7772400" cy="46482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800" dirty="0">
                <a:ea typeface="+mn-ea"/>
              </a:rPr>
              <a:t>A location-aware entry (locator) identifies and tracks the location of its (key, value) object within a data structure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800" dirty="0">
                <a:ea typeface="+mn-ea"/>
              </a:rPr>
              <a:t>Intuitive notion: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/>
              <a:t>Coat claim check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/>
              <a:t>Valet claim ticket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/>
              <a:t>Reservation number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sz="2800" dirty="0">
                <a:ea typeface="+mn-ea"/>
              </a:rPr>
              <a:t>Main idea:</a:t>
            </a:r>
          </a:p>
          <a:p>
            <a:pPr lvl="1" eaLnBrk="1" hangingPunct="1">
              <a:buFont typeface="Wingdings" pitchFamily="2" charset="2"/>
              <a:buChar char="n"/>
              <a:defRPr/>
            </a:pPr>
            <a:r>
              <a:rPr lang="en-US" sz="2400" dirty="0">
                <a:solidFill>
                  <a:schemeClr val="tx2"/>
                </a:solidFill>
              </a:rPr>
              <a:t>Since entries are created and returned from the data structure itself, it can return location-aware entries, thereby making future updates easier</a:t>
            </a:r>
            <a:endParaRPr lang="en-US" sz="2400" dirty="0"/>
          </a:p>
        </p:txBody>
      </p:sp>
      <p:pic>
        <p:nvPicPr>
          <p:cNvPr id="9222" name="Picture 8" descr="PE01896_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09012" y="228601"/>
            <a:ext cx="1752600" cy="1516063"/>
          </a:xfrm>
          <a:noFill/>
        </p:spPr>
      </p:pic>
      <p:sp>
        <p:nvSpPr>
          <p:cNvPr id="9223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1820267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1024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00A379F-6D0A-9D42-81DA-B4855B13B103}" type="slidenum">
              <a:rPr lang="en-US" sz="1400">
                <a:solidFill>
                  <a:srgbClr val="40458C"/>
                </a:solidFill>
              </a:rPr>
              <a:pPr eaLnBrk="1" hangingPunct="1"/>
              <a:t>46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List Implementation</a:t>
            </a:r>
          </a:p>
        </p:txBody>
      </p:sp>
      <p:sp>
        <p:nvSpPr>
          <p:cNvPr id="1024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360612" y="1676400"/>
            <a:ext cx="7772400" cy="2514600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A location-aware list entry is an object storing</a:t>
            </a:r>
          </a:p>
          <a:p>
            <a:pPr lvl="1" eaLnBrk="1" hangingPunct="1"/>
            <a:r>
              <a:rPr lang="en-US" sz="2000">
                <a:latin typeface="Tahoma" charset="0"/>
              </a:rPr>
              <a:t>key</a:t>
            </a:r>
          </a:p>
          <a:p>
            <a:pPr lvl="1" eaLnBrk="1" hangingPunct="1"/>
            <a:r>
              <a:rPr lang="en-US" sz="2000">
                <a:latin typeface="Tahoma" charset="0"/>
              </a:rPr>
              <a:t>value</a:t>
            </a:r>
          </a:p>
          <a:p>
            <a:pPr lvl="1" eaLnBrk="1" hangingPunct="1"/>
            <a:r>
              <a:rPr lang="en-US" sz="2000">
                <a:latin typeface="Tahoma" charset="0"/>
              </a:rPr>
              <a:t>position (or rank) of the item in the list</a:t>
            </a:r>
          </a:p>
          <a:p>
            <a:pPr eaLnBrk="1" hangingPunct="1"/>
            <a:r>
              <a:rPr lang="en-US" sz="2400">
                <a:latin typeface="Tahoma" charset="0"/>
              </a:rPr>
              <a:t>In turn, the position (or array cell) stores the entry</a:t>
            </a:r>
          </a:p>
          <a:p>
            <a:pPr eaLnBrk="1" hangingPunct="1"/>
            <a:r>
              <a:rPr lang="en-US" sz="2400">
                <a:latin typeface="Tahoma" charset="0"/>
              </a:rPr>
              <a:t>Back pointers (or ranks) are updated during swaps</a:t>
            </a:r>
          </a:p>
        </p:txBody>
      </p:sp>
      <p:sp>
        <p:nvSpPr>
          <p:cNvPr id="10246" name="Rectangle 64"/>
          <p:cNvSpPr>
            <a:spLocks noChangeArrowheads="1"/>
          </p:cNvSpPr>
          <p:nvPr/>
        </p:nvSpPr>
        <p:spPr bwMode="auto">
          <a:xfrm>
            <a:off x="34274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47" name="Rectangle 65"/>
          <p:cNvSpPr>
            <a:spLocks noChangeArrowheads="1"/>
          </p:cNvSpPr>
          <p:nvPr/>
        </p:nvSpPr>
        <p:spPr bwMode="auto">
          <a:xfrm>
            <a:off x="37322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48" name="Rectangle 66"/>
          <p:cNvSpPr>
            <a:spLocks noChangeArrowheads="1"/>
          </p:cNvSpPr>
          <p:nvPr/>
        </p:nvSpPr>
        <p:spPr bwMode="auto">
          <a:xfrm>
            <a:off x="40370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49" name="Freeform 67"/>
          <p:cNvSpPr>
            <a:spLocks/>
          </p:cNvSpPr>
          <p:nvPr/>
        </p:nvSpPr>
        <p:spPr bwMode="auto">
          <a:xfrm>
            <a:off x="4189412" y="46624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50" name="Rectangle 68"/>
          <p:cNvSpPr>
            <a:spLocks noChangeArrowheads="1"/>
          </p:cNvSpPr>
          <p:nvPr/>
        </p:nvSpPr>
        <p:spPr bwMode="auto">
          <a:xfrm>
            <a:off x="49514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51" name="Rectangle 69"/>
          <p:cNvSpPr>
            <a:spLocks noChangeArrowheads="1"/>
          </p:cNvSpPr>
          <p:nvPr/>
        </p:nvSpPr>
        <p:spPr bwMode="auto">
          <a:xfrm>
            <a:off x="52562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52" name="Rectangle 70"/>
          <p:cNvSpPr>
            <a:spLocks noChangeArrowheads="1"/>
          </p:cNvSpPr>
          <p:nvPr/>
        </p:nvSpPr>
        <p:spPr bwMode="auto">
          <a:xfrm>
            <a:off x="55610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53" name="Freeform 71"/>
          <p:cNvSpPr>
            <a:spLocks/>
          </p:cNvSpPr>
          <p:nvPr/>
        </p:nvSpPr>
        <p:spPr bwMode="auto">
          <a:xfrm>
            <a:off x="5713412" y="46624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54" name="Rectangle 72"/>
          <p:cNvSpPr>
            <a:spLocks noChangeArrowheads="1"/>
          </p:cNvSpPr>
          <p:nvPr/>
        </p:nvSpPr>
        <p:spPr bwMode="auto">
          <a:xfrm>
            <a:off x="64754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55" name="Rectangle 73"/>
          <p:cNvSpPr>
            <a:spLocks noChangeArrowheads="1"/>
          </p:cNvSpPr>
          <p:nvPr/>
        </p:nvSpPr>
        <p:spPr bwMode="auto">
          <a:xfrm>
            <a:off x="67802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56" name="Rectangle 74"/>
          <p:cNvSpPr>
            <a:spLocks noChangeArrowheads="1"/>
          </p:cNvSpPr>
          <p:nvPr/>
        </p:nvSpPr>
        <p:spPr bwMode="auto">
          <a:xfrm>
            <a:off x="70850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57" name="Freeform 75"/>
          <p:cNvSpPr>
            <a:spLocks/>
          </p:cNvSpPr>
          <p:nvPr/>
        </p:nvSpPr>
        <p:spPr bwMode="auto">
          <a:xfrm>
            <a:off x="7237412" y="46624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58" name="Rectangle 76"/>
          <p:cNvSpPr>
            <a:spLocks noChangeArrowheads="1"/>
          </p:cNvSpPr>
          <p:nvPr/>
        </p:nvSpPr>
        <p:spPr bwMode="auto">
          <a:xfrm>
            <a:off x="79994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59" name="Rectangle 77"/>
          <p:cNvSpPr>
            <a:spLocks noChangeArrowheads="1"/>
          </p:cNvSpPr>
          <p:nvPr/>
        </p:nvSpPr>
        <p:spPr bwMode="auto">
          <a:xfrm>
            <a:off x="83042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60" name="Rectangle 78"/>
          <p:cNvSpPr>
            <a:spLocks noChangeArrowheads="1"/>
          </p:cNvSpPr>
          <p:nvPr/>
        </p:nvSpPr>
        <p:spPr bwMode="auto">
          <a:xfrm>
            <a:off x="86090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61" name="Freeform 79"/>
          <p:cNvSpPr>
            <a:spLocks/>
          </p:cNvSpPr>
          <p:nvPr/>
        </p:nvSpPr>
        <p:spPr bwMode="auto">
          <a:xfrm rot="10800000">
            <a:off x="4341812" y="48148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62" name="Freeform 80"/>
          <p:cNvSpPr>
            <a:spLocks/>
          </p:cNvSpPr>
          <p:nvPr/>
        </p:nvSpPr>
        <p:spPr bwMode="auto">
          <a:xfrm rot="10800000">
            <a:off x="5865812" y="48148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63" name="Freeform 81"/>
          <p:cNvSpPr>
            <a:spLocks/>
          </p:cNvSpPr>
          <p:nvPr/>
        </p:nvSpPr>
        <p:spPr bwMode="auto">
          <a:xfrm rot="10800000">
            <a:off x="7389812" y="4814888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64" name="Freeform 82"/>
          <p:cNvSpPr>
            <a:spLocks/>
          </p:cNvSpPr>
          <p:nvPr/>
        </p:nvSpPr>
        <p:spPr bwMode="auto">
          <a:xfrm>
            <a:off x="3811588" y="4800600"/>
            <a:ext cx="168275" cy="55245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  <a:gd name="T6" fmla="*/ 0 60000 65536"/>
              <a:gd name="T7" fmla="*/ 0 60000 65536"/>
              <a:gd name="T8" fmla="*/ 0 60000 65536"/>
              <a:gd name="T9" fmla="*/ 0 w 106"/>
              <a:gd name="T10" fmla="*/ 0 h 348"/>
              <a:gd name="T11" fmla="*/ 106 w 106"/>
              <a:gd name="T12" fmla="*/ 348 h 3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65" name="Freeform 83"/>
          <p:cNvSpPr>
            <a:spLocks/>
          </p:cNvSpPr>
          <p:nvPr/>
        </p:nvSpPr>
        <p:spPr bwMode="auto">
          <a:xfrm>
            <a:off x="5332413" y="4800600"/>
            <a:ext cx="168275" cy="55245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  <a:gd name="T6" fmla="*/ 0 60000 65536"/>
              <a:gd name="T7" fmla="*/ 0 60000 65536"/>
              <a:gd name="T8" fmla="*/ 0 60000 65536"/>
              <a:gd name="T9" fmla="*/ 0 w 106"/>
              <a:gd name="T10" fmla="*/ 0 h 348"/>
              <a:gd name="T11" fmla="*/ 106 w 106"/>
              <a:gd name="T12" fmla="*/ 348 h 3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66" name="Freeform 84"/>
          <p:cNvSpPr>
            <a:spLocks/>
          </p:cNvSpPr>
          <p:nvPr/>
        </p:nvSpPr>
        <p:spPr bwMode="auto">
          <a:xfrm>
            <a:off x="6853238" y="4800600"/>
            <a:ext cx="168275" cy="55245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  <a:gd name="T6" fmla="*/ 0 60000 65536"/>
              <a:gd name="T7" fmla="*/ 0 60000 65536"/>
              <a:gd name="T8" fmla="*/ 0 60000 65536"/>
              <a:gd name="T9" fmla="*/ 0 w 106"/>
              <a:gd name="T10" fmla="*/ 0 h 348"/>
              <a:gd name="T11" fmla="*/ 106 w 106"/>
              <a:gd name="T12" fmla="*/ 348 h 3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67" name="Freeform 85"/>
          <p:cNvSpPr>
            <a:spLocks/>
          </p:cNvSpPr>
          <p:nvPr/>
        </p:nvSpPr>
        <p:spPr bwMode="auto">
          <a:xfrm>
            <a:off x="8374063" y="4800600"/>
            <a:ext cx="168275" cy="552450"/>
          </a:xfrm>
          <a:custGeom>
            <a:avLst/>
            <a:gdLst>
              <a:gd name="T0" fmla="*/ 46 w 106"/>
              <a:gd name="T1" fmla="*/ 0 h 348"/>
              <a:gd name="T2" fmla="*/ 10 w 106"/>
              <a:gd name="T3" fmla="*/ 186 h 348"/>
              <a:gd name="T4" fmla="*/ 106 w 106"/>
              <a:gd name="T5" fmla="*/ 348 h 348"/>
              <a:gd name="T6" fmla="*/ 0 60000 65536"/>
              <a:gd name="T7" fmla="*/ 0 60000 65536"/>
              <a:gd name="T8" fmla="*/ 0 60000 65536"/>
              <a:gd name="T9" fmla="*/ 0 w 106"/>
              <a:gd name="T10" fmla="*/ 0 h 348"/>
              <a:gd name="T11" fmla="*/ 106 w 106"/>
              <a:gd name="T12" fmla="*/ 348 h 3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68" name="Rectangle 90"/>
          <p:cNvSpPr>
            <a:spLocks noChangeArrowheads="1"/>
          </p:cNvSpPr>
          <p:nvPr/>
        </p:nvSpPr>
        <p:spPr bwMode="auto">
          <a:xfrm>
            <a:off x="95234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69" name="Rectangle 91"/>
          <p:cNvSpPr>
            <a:spLocks noChangeArrowheads="1"/>
          </p:cNvSpPr>
          <p:nvPr/>
        </p:nvSpPr>
        <p:spPr bwMode="auto">
          <a:xfrm>
            <a:off x="2513012" y="46482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70" name="Freeform 92"/>
          <p:cNvSpPr>
            <a:spLocks/>
          </p:cNvSpPr>
          <p:nvPr/>
        </p:nvSpPr>
        <p:spPr bwMode="auto">
          <a:xfrm>
            <a:off x="8761412" y="46482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71" name="Freeform 93"/>
          <p:cNvSpPr>
            <a:spLocks/>
          </p:cNvSpPr>
          <p:nvPr/>
        </p:nvSpPr>
        <p:spPr bwMode="auto">
          <a:xfrm rot="10800000">
            <a:off x="8913812" y="48006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72" name="Freeform 94"/>
          <p:cNvSpPr>
            <a:spLocks/>
          </p:cNvSpPr>
          <p:nvPr/>
        </p:nvSpPr>
        <p:spPr bwMode="auto">
          <a:xfrm>
            <a:off x="2665412" y="46482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73" name="Freeform 95"/>
          <p:cNvSpPr>
            <a:spLocks/>
          </p:cNvSpPr>
          <p:nvPr/>
        </p:nvSpPr>
        <p:spPr bwMode="auto">
          <a:xfrm rot="10800000">
            <a:off x="2817812" y="4800600"/>
            <a:ext cx="762000" cy="139700"/>
          </a:xfrm>
          <a:custGeom>
            <a:avLst/>
            <a:gdLst>
              <a:gd name="T0" fmla="*/ 0 w 480"/>
              <a:gd name="T1" fmla="*/ 87 h 88"/>
              <a:gd name="T2" fmla="*/ 237 w 480"/>
              <a:gd name="T3" fmla="*/ 0 h 88"/>
              <a:gd name="T4" fmla="*/ 480 w 480"/>
              <a:gd name="T5" fmla="*/ 88 h 88"/>
              <a:gd name="T6" fmla="*/ 0 60000 65536"/>
              <a:gd name="T7" fmla="*/ 0 60000 65536"/>
              <a:gd name="T8" fmla="*/ 0 60000 65536"/>
              <a:gd name="T9" fmla="*/ 0 w 480"/>
              <a:gd name="T10" fmla="*/ 0 h 88"/>
              <a:gd name="T11" fmla="*/ 480 w 480"/>
              <a:gd name="T12" fmla="*/ 88 h 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74" name="Text Box 96"/>
          <p:cNvSpPr txBox="1">
            <a:spLocks noChangeArrowheads="1"/>
          </p:cNvSpPr>
          <p:nvPr/>
        </p:nvSpPr>
        <p:spPr bwMode="auto">
          <a:xfrm>
            <a:off x="9215437" y="4191001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</a:rPr>
              <a:t>trailer</a:t>
            </a:r>
          </a:p>
        </p:txBody>
      </p:sp>
      <p:sp>
        <p:nvSpPr>
          <p:cNvPr id="10275" name="Text Box 97"/>
          <p:cNvSpPr txBox="1">
            <a:spLocks noChangeArrowheads="1"/>
          </p:cNvSpPr>
          <p:nvPr/>
        </p:nvSpPr>
        <p:spPr bwMode="auto">
          <a:xfrm>
            <a:off x="2147888" y="4267201"/>
            <a:ext cx="957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</a:rPr>
              <a:t>header</a:t>
            </a:r>
          </a:p>
        </p:txBody>
      </p:sp>
      <p:sp>
        <p:nvSpPr>
          <p:cNvPr id="10276" name="AutoShape 98"/>
          <p:cNvSpPr>
            <a:spLocks noChangeArrowheads="1"/>
          </p:cNvSpPr>
          <p:nvPr/>
        </p:nvSpPr>
        <p:spPr bwMode="auto">
          <a:xfrm>
            <a:off x="3198812" y="4267200"/>
            <a:ext cx="5867400" cy="838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77" name="Text Box 99"/>
          <p:cNvSpPr txBox="1">
            <a:spLocks noChangeArrowheads="1"/>
          </p:cNvSpPr>
          <p:nvPr/>
        </p:nvSpPr>
        <p:spPr bwMode="auto">
          <a:xfrm>
            <a:off x="7134226" y="4251326"/>
            <a:ext cx="19319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</a:rPr>
              <a:t>nodes/positions</a:t>
            </a:r>
          </a:p>
        </p:txBody>
      </p:sp>
      <p:sp>
        <p:nvSpPr>
          <p:cNvPr id="10278" name="AutoShape 100"/>
          <p:cNvSpPr>
            <a:spLocks noChangeArrowheads="1"/>
          </p:cNvSpPr>
          <p:nvPr/>
        </p:nvSpPr>
        <p:spPr bwMode="auto">
          <a:xfrm>
            <a:off x="3427412" y="5257800"/>
            <a:ext cx="5638800" cy="11430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79" name="Text Box 101"/>
          <p:cNvSpPr txBox="1">
            <a:spLocks noChangeArrowheads="1"/>
          </p:cNvSpPr>
          <p:nvPr/>
        </p:nvSpPr>
        <p:spPr bwMode="auto">
          <a:xfrm>
            <a:off x="7999412" y="6019801"/>
            <a:ext cx="9413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BE2D00"/>
                </a:solidFill>
              </a:rPr>
              <a:t>entries</a:t>
            </a:r>
          </a:p>
        </p:txBody>
      </p:sp>
      <p:grpSp>
        <p:nvGrpSpPr>
          <p:cNvPr id="10280" name="Group 106"/>
          <p:cNvGrpSpPr>
            <a:grpSpLocks/>
          </p:cNvGrpSpPr>
          <p:nvPr/>
        </p:nvGrpSpPr>
        <p:grpSpPr bwMode="auto">
          <a:xfrm>
            <a:off x="3656012" y="5365750"/>
            <a:ext cx="685800" cy="577850"/>
            <a:chOff x="3000" y="1152"/>
            <a:chExt cx="672" cy="480"/>
          </a:xfrm>
        </p:grpSpPr>
        <p:sp>
          <p:nvSpPr>
            <p:cNvPr id="10306" name="AutoShape 107"/>
            <p:cNvSpPr>
              <a:spLocks noChangeArrowheads="1"/>
            </p:cNvSpPr>
            <p:nvPr/>
          </p:nvSpPr>
          <p:spPr bwMode="auto">
            <a:xfrm>
              <a:off x="3000" y="1152"/>
              <a:ext cx="672" cy="480"/>
            </a:xfrm>
            <a:prstGeom prst="roundRect">
              <a:avLst>
                <a:gd name="adj" fmla="val 16667"/>
              </a:avLst>
            </a:prstGeom>
            <a:solidFill>
              <a:srgbClr val="F8F0D0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0307" name="Line 108"/>
            <p:cNvSpPr>
              <a:spLocks noChangeShapeType="1"/>
            </p:cNvSpPr>
            <p:nvPr/>
          </p:nvSpPr>
          <p:spPr bwMode="auto">
            <a:xfrm>
              <a:off x="3000" y="1440"/>
              <a:ext cx="67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0308" name="Line 109"/>
            <p:cNvSpPr>
              <a:spLocks noChangeShapeType="1"/>
            </p:cNvSpPr>
            <p:nvPr/>
          </p:nvSpPr>
          <p:spPr bwMode="auto">
            <a:xfrm>
              <a:off x="3336" y="1152"/>
              <a:ext cx="0" cy="28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10281" name="Text Box 110"/>
          <p:cNvSpPr txBox="1">
            <a:spLocks noChangeArrowheads="1"/>
          </p:cNvSpPr>
          <p:nvPr/>
        </p:nvSpPr>
        <p:spPr bwMode="auto">
          <a:xfrm>
            <a:off x="3702050" y="5349876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sym typeface="Symbol" charset="0"/>
              </a:rPr>
              <a:t>2</a:t>
            </a:r>
          </a:p>
        </p:txBody>
      </p:sp>
      <p:sp>
        <p:nvSpPr>
          <p:cNvPr id="10282" name="Text Box 111"/>
          <p:cNvSpPr txBox="1">
            <a:spLocks noChangeArrowheads="1"/>
          </p:cNvSpPr>
          <p:nvPr/>
        </p:nvSpPr>
        <p:spPr bwMode="auto">
          <a:xfrm>
            <a:off x="3990975" y="5348289"/>
            <a:ext cx="29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40458C"/>
                </a:solidFill>
                <a:latin typeface="Times New Roman" charset="0"/>
                <a:sym typeface="Symbol" charset="0"/>
              </a:rPr>
              <a:t>c</a:t>
            </a:r>
          </a:p>
        </p:txBody>
      </p:sp>
      <p:grpSp>
        <p:nvGrpSpPr>
          <p:cNvPr id="10283" name="Group 112"/>
          <p:cNvGrpSpPr>
            <a:grpSpLocks/>
          </p:cNvGrpSpPr>
          <p:nvPr/>
        </p:nvGrpSpPr>
        <p:grpSpPr bwMode="auto">
          <a:xfrm>
            <a:off x="5256212" y="5365750"/>
            <a:ext cx="685800" cy="577850"/>
            <a:chOff x="3000" y="1152"/>
            <a:chExt cx="672" cy="480"/>
          </a:xfrm>
        </p:grpSpPr>
        <p:sp>
          <p:nvSpPr>
            <p:cNvPr id="10303" name="AutoShape 113"/>
            <p:cNvSpPr>
              <a:spLocks noChangeArrowheads="1"/>
            </p:cNvSpPr>
            <p:nvPr/>
          </p:nvSpPr>
          <p:spPr bwMode="auto">
            <a:xfrm>
              <a:off x="3000" y="1152"/>
              <a:ext cx="672" cy="480"/>
            </a:xfrm>
            <a:prstGeom prst="roundRect">
              <a:avLst>
                <a:gd name="adj" fmla="val 16667"/>
              </a:avLst>
            </a:prstGeom>
            <a:solidFill>
              <a:srgbClr val="F8F0D0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0304" name="Line 114"/>
            <p:cNvSpPr>
              <a:spLocks noChangeShapeType="1"/>
            </p:cNvSpPr>
            <p:nvPr/>
          </p:nvSpPr>
          <p:spPr bwMode="auto">
            <a:xfrm>
              <a:off x="3000" y="1440"/>
              <a:ext cx="67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0305" name="Line 115"/>
            <p:cNvSpPr>
              <a:spLocks noChangeShapeType="1"/>
            </p:cNvSpPr>
            <p:nvPr/>
          </p:nvSpPr>
          <p:spPr bwMode="auto">
            <a:xfrm>
              <a:off x="3336" y="1152"/>
              <a:ext cx="0" cy="28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10284" name="Text Box 116"/>
          <p:cNvSpPr txBox="1">
            <a:spLocks noChangeArrowheads="1"/>
          </p:cNvSpPr>
          <p:nvPr/>
        </p:nvSpPr>
        <p:spPr bwMode="auto">
          <a:xfrm>
            <a:off x="5302250" y="5349876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sym typeface="Symbol" charset="0"/>
              </a:rPr>
              <a:t>4</a:t>
            </a:r>
          </a:p>
        </p:txBody>
      </p:sp>
      <p:sp>
        <p:nvSpPr>
          <p:cNvPr id="10285" name="Text Box 117"/>
          <p:cNvSpPr txBox="1">
            <a:spLocks noChangeArrowheads="1"/>
          </p:cNvSpPr>
          <p:nvPr/>
        </p:nvSpPr>
        <p:spPr bwMode="auto">
          <a:xfrm>
            <a:off x="5591175" y="5348289"/>
            <a:ext cx="29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40458C"/>
                </a:solidFill>
                <a:latin typeface="Times New Roman" charset="0"/>
                <a:sym typeface="Symbol" charset="0"/>
              </a:rPr>
              <a:t>c</a:t>
            </a:r>
          </a:p>
        </p:txBody>
      </p:sp>
      <p:grpSp>
        <p:nvGrpSpPr>
          <p:cNvPr id="10286" name="Group 118"/>
          <p:cNvGrpSpPr>
            <a:grpSpLocks/>
          </p:cNvGrpSpPr>
          <p:nvPr/>
        </p:nvGrpSpPr>
        <p:grpSpPr bwMode="auto">
          <a:xfrm>
            <a:off x="6704012" y="5351463"/>
            <a:ext cx="685800" cy="577850"/>
            <a:chOff x="3000" y="1152"/>
            <a:chExt cx="672" cy="480"/>
          </a:xfrm>
        </p:grpSpPr>
        <p:sp>
          <p:nvSpPr>
            <p:cNvPr id="10300" name="AutoShape 119"/>
            <p:cNvSpPr>
              <a:spLocks noChangeArrowheads="1"/>
            </p:cNvSpPr>
            <p:nvPr/>
          </p:nvSpPr>
          <p:spPr bwMode="auto">
            <a:xfrm>
              <a:off x="3000" y="1152"/>
              <a:ext cx="672" cy="480"/>
            </a:xfrm>
            <a:prstGeom prst="roundRect">
              <a:avLst>
                <a:gd name="adj" fmla="val 16667"/>
              </a:avLst>
            </a:prstGeom>
            <a:solidFill>
              <a:srgbClr val="F8F0D0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0301" name="Line 120"/>
            <p:cNvSpPr>
              <a:spLocks noChangeShapeType="1"/>
            </p:cNvSpPr>
            <p:nvPr/>
          </p:nvSpPr>
          <p:spPr bwMode="auto">
            <a:xfrm>
              <a:off x="3000" y="1440"/>
              <a:ext cx="67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0302" name="Line 121"/>
            <p:cNvSpPr>
              <a:spLocks noChangeShapeType="1"/>
            </p:cNvSpPr>
            <p:nvPr/>
          </p:nvSpPr>
          <p:spPr bwMode="auto">
            <a:xfrm>
              <a:off x="3336" y="1152"/>
              <a:ext cx="0" cy="28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10287" name="Text Box 122"/>
          <p:cNvSpPr txBox="1">
            <a:spLocks noChangeArrowheads="1"/>
          </p:cNvSpPr>
          <p:nvPr/>
        </p:nvSpPr>
        <p:spPr bwMode="auto">
          <a:xfrm>
            <a:off x="6750050" y="5335589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10288" name="Text Box 123"/>
          <p:cNvSpPr txBox="1">
            <a:spLocks noChangeArrowheads="1"/>
          </p:cNvSpPr>
          <p:nvPr/>
        </p:nvSpPr>
        <p:spPr bwMode="auto">
          <a:xfrm>
            <a:off x="7038975" y="5334001"/>
            <a:ext cx="29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40458C"/>
                </a:solidFill>
                <a:latin typeface="Times New Roman" charset="0"/>
                <a:sym typeface="Symbol" charset="0"/>
              </a:rPr>
              <a:t>c</a:t>
            </a:r>
          </a:p>
        </p:txBody>
      </p:sp>
      <p:grpSp>
        <p:nvGrpSpPr>
          <p:cNvPr id="10289" name="Group 124"/>
          <p:cNvGrpSpPr>
            <a:grpSpLocks/>
          </p:cNvGrpSpPr>
          <p:nvPr/>
        </p:nvGrpSpPr>
        <p:grpSpPr bwMode="auto">
          <a:xfrm>
            <a:off x="8228012" y="5351463"/>
            <a:ext cx="685800" cy="577850"/>
            <a:chOff x="3000" y="1152"/>
            <a:chExt cx="672" cy="480"/>
          </a:xfrm>
        </p:grpSpPr>
        <p:sp>
          <p:nvSpPr>
            <p:cNvPr id="10297" name="AutoShape 125"/>
            <p:cNvSpPr>
              <a:spLocks noChangeArrowheads="1"/>
            </p:cNvSpPr>
            <p:nvPr/>
          </p:nvSpPr>
          <p:spPr bwMode="auto">
            <a:xfrm>
              <a:off x="3000" y="1152"/>
              <a:ext cx="672" cy="480"/>
            </a:xfrm>
            <a:prstGeom prst="roundRect">
              <a:avLst>
                <a:gd name="adj" fmla="val 16667"/>
              </a:avLst>
            </a:prstGeom>
            <a:solidFill>
              <a:srgbClr val="F8F0D0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0298" name="Line 126"/>
            <p:cNvSpPr>
              <a:spLocks noChangeShapeType="1"/>
            </p:cNvSpPr>
            <p:nvPr/>
          </p:nvSpPr>
          <p:spPr bwMode="auto">
            <a:xfrm>
              <a:off x="3000" y="1440"/>
              <a:ext cx="67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0299" name="Line 127"/>
            <p:cNvSpPr>
              <a:spLocks noChangeShapeType="1"/>
            </p:cNvSpPr>
            <p:nvPr/>
          </p:nvSpPr>
          <p:spPr bwMode="auto">
            <a:xfrm>
              <a:off x="3336" y="1152"/>
              <a:ext cx="0" cy="28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10290" name="Text Box 128"/>
          <p:cNvSpPr txBox="1">
            <a:spLocks noChangeArrowheads="1"/>
          </p:cNvSpPr>
          <p:nvPr/>
        </p:nvSpPr>
        <p:spPr bwMode="auto">
          <a:xfrm>
            <a:off x="8274050" y="5335589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sym typeface="Symbol" charset="0"/>
              </a:rPr>
              <a:t>8</a:t>
            </a:r>
          </a:p>
        </p:txBody>
      </p:sp>
      <p:sp>
        <p:nvSpPr>
          <p:cNvPr id="10291" name="Text Box 129"/>
          <p:cNvSpPr txBox="1">
            <a:spLocks noChangeArrowheads="1"/>
          </p:cNvSpPr>
          <p:nvPr/>
        </p:nvSpPr>
        <p:spPr bwMode="auto">
          <a:xfrm>
            <a:off x="8562975" y="5334001"/>
            <a:ext cx="29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40458C"/>
                </a:solidFill>
                <a:latin typeface="Times New Roman" charset="0"/>
                <a:sym typeface="Symbol" charset="0"/>
              </a:rPr>
              <a:t>c</a:t>
            </a:r>
          </a:p>
        </p:txBody>
      </p:sp>
      <p:sp>
        <p:nvSpPr>
          <p:cNvPr id="10292" name="Freeform 130"/>
          <p:cNvSpPr>
            <a:spLocks/>
          </p:cNvSpPr>
          <p:nvPr/>
        </p:nvSpPr>
        <p:spPr bwMode="auto">
          <a:xfrm>
            <a:off x="8555038" y="4975225"/>
            <a:ext cx="817563" cy="1168400"/>
          </a:xfrm>
          <a:custGeom>
            <a:avLst/>
            <a:gdLst>
              <a:gd name="T0" fmla="*/ 0 w 515"/>
              <a:gd name="T1" fmla="*/ 531 h 736"/>
              <a:gd name="T2" fmla="*/ 455 w 515"/>
              <a:gd name="T3" fmla="*/ 685 h 736"/>
              <a:gd name="T4" fmla="*/ 362 w 515"/>
              <a:gd name="T5" fmla="*/ 225 h 736"/>
              <a:gd name="T6" fmla="*/ 18 w 515"/>
              <a:gd name="T7" fmla="*/ 0 h 736"/>
              <a:gd name="T8" fmla="*/ 0 60000 65536"/>
              <a:gd name="T9" fmla="*/ 0 60000 65536"/>
              <a:gd name="T10" fmla="*/ 0 60000 65536"/>
              <a:gd name="T11" fmla="*/ 0 60000 65536"/>
              <a:gd name="T12" fmla="*/ 0 w 515"/>
              <a:gd name="T13" fmla="*/ 0 h 736"/>
              <a:gd name="T14" fmla="*/ 515 w 515"/>
              <a:gd name="T15" fmla="*/ 736 h 7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5" h="736">
                <a:moveTo>
                  <a:pt x="0" y="531"/>
                </a:moveTo>
                <a:cubicBezTo>
                  <a:pt x="75" y="557"/>
                  <a:pt x="395" y="736"/>
                  <a:pt x="455" y="685"/>
                </a:cubicBezTo>
                <a:cubicBezTo>
                  <a:pt x="515" y="634"/>
                  <a:pt x="435" y="339"/>
                  <a:pt x="362" y="225"/>
                </a:cubicBezTo>
                <a:cubicBezTo>
                  <a:pt x="289" y="111"/>
                  <a:pt x="90" y="47"/>
                  <a:pt x="18" y="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93" name="Freeform 131"/>
          <p:cNvSpPr>
            <a:spLocks/>
          </p:cNvSpPr>
          <p:nvPr/>
        </p:nvSpPr>
        <p:spPr bwMode="auto">
          <a:xfrm>
            <a:off x="3981450" y="5003800"/>
            <a:ext cx="817562" cy="1168400"/>
          </a:xfrm>
          <a:custGeom>
            <a:avLst/>
            <a:gdLst>
              <a:gd name="T0" fmla="*/ 0 w 515"/>
              <a:gd name="T1" fmla="*/ 531 h 736"/>
              <a:gd name="T2" fmla="*/ 455 w 515"/>
              <a:gd name="T3" fmla="*/ 685 h 736"/>
              <a:gd name="T4" fmla="*/ 362 w 515"/>
              <a:gd name="T5" fmla="*/ 225 h 736"/>
              <a:gd name="T6" fmla="*/ 18 w 515"/>
              <a:gd name="T7" fmla="*/ 0 h 736"/>
              <a:gd name="T8" fmla="*/ 0 60000 65536"/>
              <a:gd name="T9" fmla="*/ 0 60000 65536"/>
              <a:gd name="T10" fmla="*/ 0 60000 65536"/>
              <a:gd name="T11" fmla="*/ 0 60000 65536"/>
              <a:gd name="T12" fmla="*/ 0 w 515"/>
              <a:gd name="T13" fmla="*/ 0 h 736"/>
              <a:gd name="T14" fmla="*/ 515 w 515"/>
              <a:gd name="T15" fmla="*/ 736 h 7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5" h="736">
                <a:moveTo>
                  <a:pt x="0" y="531"/>
                </a:moveTo>
                <a:cubicBezTo>
                  <a:pt x="75" y="557"/>
                  <a:pt x="395" y="736"/>
                  <a:pt x="455" y="685"/>
                </a:cubicBezTo>
                <a:cubicBezTo>
                  <a:pt x="515" y="634"/>
                  <a:pt x="435" y="339"/>
                  <a:pt x="362" y="225"/>
                </a:cubicBezTo>
                <a:cubicBezTo>
                  <a:pt x="289" y="111"/>
                  <a:pt x="90" y="47"/>
                  <a:pt x="18" y="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94" name="Freeform 132"/>
          <p:cNvSpPr>
            <a:spLocks/>
          </p:cNvSpPr>
          <p:nvPr/>
        </p:nvSpPr>
        <p:spPr bwMode="auto">
          <a:xfrm>
            <a:off x="5561013" y="5003800"/>
            <a:ext cx="817563" cy="1168400"/>
          </a:xfrm>
          <a:custGeom>
            <a:avLst/>
            <a:gdLst>
              <a:gd name="T0" fmla="*/ 0 w 515"/>
              <a:gd name="T1" fmla="*/ 531 h 736"/>
              <a:gd name="T2" fmla="*/ 455 w 515"/>
              <a:gd name="T3" fmla="*/ 685 h 736"/>
              <a:gd name="T4" fmla="*/ 362 w 515"/>
              <a:gd name="T5" fmla="*/ 225 h 736"/>
              <a:gd name="T6" fmla="*/ 18 w 515"/>
              <a:gd name="T7" fmla="*/ 0 h 736"/>
              <a:gd name="T8" fmla="*/ 0 60000 65536"/>
              <a:gd name="T9" fmla="*/ 0 60000 65536"/>
              <a:gd name="T10" fmla="*/ 0 60000 65536"/>
              <a:gd name="T11" fmla="*/ 0 60000 65536"/>
              <a:gd name="T12" fmla="*/ 0 w 515"/>
              <a:gd name="T13" fmla="*/ 0 h 736"/>
              <a:gd name="T14" fmla="*/ 515 w 515"/>
              <a:gd name="T15" fmla="*/ 736 h 7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5" h="736">
                <a:moveTo>
                  <a:pt x="0" y="531"/>
                </a:moveTo>
                <a:cubicBezTo>
                  <a:pt x="75" y="557"/>
                  <a:pt x="395" y="736"/>
                  <a:pt x="455" y="685"/>
                </a:cubicBezTo>
                <a:cubicBezTo>
                  <a:pt x="515" y="634"/>
                  <a:pt x="435" y="339"/>
                  <a:pt x="362" y="225"/>
                </a:cubicBezTo>
                <a:cubicBezTo>
                  <a:pt x="289" y="111"/>
                  <a:pt x="90" y="47"/>
                  <a:pt x="18" y="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95" name="Freeform 133"/>
          <p:cNvSpPr>
            <a:spLocks/>
          </p:cNvSpPr>
          <p:nvPr/>
        </p:nvSpPr>
        <p:spPr bwMode="auto">
          <a:xfrm>
            <a:off x="7029450" y="5003800"/>
            <a:ext cx="817562" cy="1168400"/>
          </a:xfrm>
          <a:custGeom>
            <a:avLst/>
            <a:gdLst>
              <a:gd name="T0" fmla="*/ 0 w 515"/>
              <a:gd name="T1" fmla="*/ 531 h 736"/>
              <a:gd name="T2" fmla="*/ 455 w 515"/>
              <a:gd name="T3" fmla="*/ 685 h 736"/>
              <a:gd name="T4" fmla="*/ 362 w 515"/>
              <a:gd name="T5" fmla="*/ 225 h 736"/>
              <a:gd name="T6" fmla="*/ 18 w 515"/>
              <a:gd name="T7" fmla="*/ 0 h 736"/>
              <a:gd name="T8" fmla="*/ 0 60000 65536"/>
              <a:gd name="T9" fmla="*/ 0 60000 65536"/>
              <a:gd name="T10" fmla="*/ 0 60000 65536"/>
              <a:gd name="T11" fmla="*/ 0 60000 65536"/>
              <a:gd name="T12" fmla="*/ 0 w 515"/>
              <a:gd name="T13" fmla="*/ 0 h 736"/>
              <a:gd name="T14" fmla="*/ 515 w 515"/>
              <a:gd name="T15" fmla="*/ 736 h 7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5" h="736">
                <a:moveTo>
                  <a:pt x="0" y="531"/>
                </a:moveTo>
                <a:cubicBezTo>
                  <a:pt x="75" y="557"/>
                  <a:pt x="395" y="736"/>
                  <a:pt x="455" y="685"/>
                </a:cubicBezTo>
                <a:cubicBezTo>
                  <a:pt x="515" y="634"/>
                  <a:pt x="435" y="339"/>
                  <a:pt x="362" y="225"/>
                </a:cubicBezTo>
                <a:cubicBezTo>
                  <a:pt x="289" y="111"/>
                  <a:pt x="90" y="47"/>
                  <a:pt x="18" y="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0296" name="Date Placeholder 67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2615870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69F6EA2-0D08-1044-970A-2DC65BAF5759}" type="slidenum">
              <a:rPr lang="en-US" sz="1400">
                <a:solidFill>
                  <a:srgbClr val="40458C"/>
                </a:solidFill>
              </a:rPr>
              <a:pPr eaLnBrk="1" hangingPunct="1"/>
              <a:t>47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Heap Implementation</a:t>
            </a:r>
          </a:p>
        </p:txBody>
      </p:sp>
      <p:sp>
        <p:nvSpPr>
          <p:cNvPr id="131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4412" y="1676400"/>
            <a:ext cx="3429000" cy="4648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A location-aware heap entry is an object storing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sz="2000" dirty="0"/>
              <a:t>key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sz="2000" dirty="0"/>
              <a:t>value</a:t>
            </a:r>
          </a:p>
          <a:p>
            <a:pPr lvl="1" eaLnBrk="1" hangingPunct="1">
              <a:lnSpc>
                <a:spcPct val="110000"/>
              </a:lnSpc>
              <a:buFont typeface="Wingdings" pitchFamily="2" charset="2"/>
              <a:buChar char="n"/>
              <a:defRPr/>
            </a:pPr>
            <a:r>
              <a:rPr lang="en-US" sz="2000" dirty="0"/>
              <a:t>position of the entry in the underlying heap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In turn, each heap position stores an entry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en-US" sz="2400" dirty="0">
                <a:ea typeface="+mn-ea"/>
              </a:rPr>
              <a:t>Back pointers are updated during entry swaps</a:t>
            </a:r>
          </a:p>
        </p:txBody>
      </p:sp>
      <p:sp>
        <p:nvSpPr>
          <p:cNvPr id="11270" name="Oval 5"/>
          <p:cNvSpPr>
            <a:spLocks noChangeArrowheads="1"/>
          </p:cNvSpPr>
          <p:nvPr/>
        </p:nvSpPr>
        <p:spPr bwMode="auto">
          <a:xfrm>
            <a:off x="7654926" y="3103564"/>
            <a:ext cx="320675" cy="31908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1271" name="Oval 6"/>
          <p:cNvSpPr>
            <a:spLocks noChangeArrowheads="1"/>
          </p:cNvSpPr>
          <p:nvPr/>
        </p:nvSpPr>
        <p:spPr bwMode="auto">
          <a:xfrm>
            <a:off x="9066212" y="3614739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1272" name="Oval 7"/>
          <p:cNvSpPr>
            <a:spLocks noChangeArrowheads="1"/>
          </p:cNvSpPr>
          <p:nvPr/>
        </p:nvSpPr>
        <p:spPr bwMode="auto">
          <a:xfrm>
            <a:off x="6702426" y="3614739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1273" name="Oval 8"/>
          <p:cNvSpPr>
            <a:spLocks noChangeArrowheads="1"/>
          </p:cNvSpPr>
          <p:nvPr/>
        </p:nvSpPr>
        <p:spPr bwMode="auto">
          <a:xfrm>
            <a:off x="7289801" y="4110039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cxnSp>
        <p:nvCxnSpPr>
          <p:cNvPr id="11274" name="AutoShape 12"/>
          <p:cNvCxnSpPr>
            <a:cxnSpLocks noChangeShapeType="1"/>
            <a:stCxn id="11270" idx="3"/>
            <a:endCxn id="11272" idx="7"/>
          </p:cNvCxnSpPr>
          <p:nvPr/>
        </p:nvCxnSpPr>
        <p:spPr bwMode="auto">
          <a:xfrm flipH="1">
            <a:off x="6975476" y="3384551"/>
            <a:ext cx="727075" cy="269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75" name="AutoShape 13"/>
          <p:cNvCxnSpPr>
            <a:cxnSpLocks noChangeShapeType="1"/>
            <a:stCxn id="11271" idx="1"/>
            <a:endCxn id="11270" idx="5"/>
          </p:cNvCxnSpPr>
          <p:nvPr/>
        </p:nvCxnSpPr>
        <p:spPr bwMode="auto">
          <a:xfrm flipH="1" flipV="1">
            <a:off x="7927976" y="3386138"/>
            <a:ext cx="1184275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76" name="AutoShape 15"/>
          <p:cNvCxnSpPr>
            <a:cxnSpLocks noChangeShapeType="1"/>
            <a:stCxn id="11280" idx="7"/>
            <a:endCxn id="11271" idx="3"/>
          </p:cNvCxnSpPr>
          <p:nvPr/>
        </p:nvCxnSpPr>
        <p:spPr bwMode="auto">
          <a:xfrm flipV="1">
            <a:off x="8845550" y="3897314"/>
            <a:ext cx="26670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77" name="AutoShape 18"/>
          <p:cNvCxnSpPr>
            <a:cxnSpLocks noChangeShapeType="1"/>
            <a:stCxn id="11279" idx="7"/>
            <a:endCxn id="11272" idx="3"/>
          </p:cNvCxnSpPr>
          <p:nvPr/>
        </p:nvCxnSpPr>
        <p:spPr bwMode="auto">
          <a:xfrm flipV="1">
            <a:off x="6388100" y="3897314"/>
            <a:ext cx="360362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278" name="AutoShape 19"/>
          <p:cNvCxnSpPr>
            <a:cxnSpLocks noChangeShapeType="1"/>
            <a:stCxn id="11273" idx="1"/>
            <a:endCxn id="11272" idx="5"/>
          </p:cNvCxnSpPr>
          <p:nvPr/>
        </p:nvCxnSpPr>
        <p:spPr bwMode="auto">
          <a:xfrm flipH="1" flipV="1">
            <a:off x="6975475" y="3897314"/>
            <a:ext cx="36195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279" name="Oval 20"/>
          <p:cNvSpPr>
            <a:spLocks noChangeArrowheads="1"/>
          </p:cNvSpPr>
          <p:nvPr/>
        </p:nvSpPr>
        <p:spPr bwMode="auto">
          <a:xfrm>
            <a:off x="6115051" y="4110039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sp>
        <p:nvSpPr>
          <p:cNvPr id="11280" name="Oval 25"/>
          <p:cNvSpPr>
            <a:spLocks noChangeArrowheads="1"/>
          </p:cNvSpPr>
          <p:nvPr/>
        </p:nvSpPr>
        <p:spPr bwMode="auto">
          <a:xfrm>
            <a:off x="8572501" y="4110039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40458C"/>
              </a:solidFill>
              <a:latin typeface="Times New Roman" charset="0"/>
              <a:ea typeface="ＭＳ Ｐゴシック" charset="0"/>
              <a:sym typeface="Symbol" charset="0"/>
            </a:endParaRPr>
          </a:p>
        </p:txBody>
      </p:sp>
      <p:grpSp>
        <p:nvGrpSpPr>
          <p:cNvPr id="11281" name="Group 33"/>
          <p:cNvGrpSpPr>
            <a:grpSpLocks/>
          </p:cNvGrpSpPr>
          <p:nvPr/>
        </p:nvGrpSpPr>
        <p:grpSpPr bwMode="auto">
          <a:xfrm>
            <a:off x="5865812" y="2282825"/>
            <a:ext cx="685800" cy="577850"/>
            <a:chOff x="3000" y="1152"/>
            <a:chExt cx="672" cy="480"/>
          </a:xfrm>
        </p:grpSpPr>
        <p:sp>
          <p:nvSpPr>
            <p:cNvPr id="11327" name="AutoShape 30"/>
            <p:cNvSpPr>
              <a:spLocks noChangeArrowheads="1"/>
            </p:cNvSpPr>
            <p:nvPr/>
          </p:nvSpPr>
          <p:spPr bwMode="auto">
            <a:xfrm>
              <a:off x="3000" y="1152"/>
              <a:ext cx="672" cy="480"/>
            </a:xfrm>
            <a:prstGeom prst="roundRect">
              <a:avLst>
                <a:gd name="adj" fmla="val 16667"/>
              </a:avLst>
            </a:prstGeom>
            <a:solidFill>
              <a:srgbClr val="F8F0D0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28" name="Line 31"/>
            <p:cNvSpPr>
              <a:spLocks noChangeShapeType="1"/>
            </p:cNvSpPr>
            <p:nvPr/>
          </p:nvSpPr>
          <p:spPr bwMode="auto">
            <a:xfrm>
              <a:off x="3000" y="1440"/>
              <a:ext cx="67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29" name="Line 32"/>
            <p:cNvSpPr>
              <a:spLocks noChangeShapeType="1"/>
            </p:cNvSpPr>
            <p:nvPr/>
          </p:nvSpPr>
          <p:spPr bwMode="auto">
            <a:xfrm>
              <a:off x="3336" y="1152"/>
              <a:ext cx="0" cy="28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11282" name="Text Box 34"/>
          <p:cNvSpPr txBox="1">
            <a:spLocks noChangeArrowheads="1"/>
          </p:cNvSpPr>
          <p:nvPr/>
        </p:nvSpPr>
        <p:spPr bwMode="auto">
          <a:xfrm>
            <a:off x="5911850" y="2266951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sym typeface="Symbol" charset="0"/>
              </a:rPr>
              <a:t>4</a:t>
            </a:r>
          </a:p>
        </p:txBody>
      </p:sp>
      <p:sp>
        <p:nvSpPr>
          <p:cNvPr id="11283" name="Text Box 35"/>
          <p:cNvSpPr txBox="1">
            <a:spLocks noChangeArrowheads="1"/>
          </p:cNvSpPr>
          <p:nvPr/>
        </p:nvSpPr>
        <p:spPr bwMode="auto">
          <a:xfrm>
            <a:off x="6194425" y="2265364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40458C"/>
                </a:solidFill>
                <a:latin typeface="Times New Roman" charset="0"/>
                <a:sym typeface="Symbol" charset="0"/>
              </a:rPr>
              <a:t>a</a:t>
            </a:r>
          </a:p>
        </p:txBody>
      </p:sp>
      <p:grpSp>
        <p:nvGrpSpPr>
          <p:cNvPr id="11284" name="Group 38"/>
          <p:cNvGrpSpPr>
            <a:grpSpLocks/>
          </p:cNvGrpSpPr>
          <p:nvPr/>
        </p:nvGrpSpPr>
        <p:grpSpPr bwMode="auto">
          <a:xfrm>
            <a:off x="7542212" y="1673225"/>
            <a:ext cx="685800" cy="577850"/>
            <a:chOff x="3000" y="1152"/>
            <a:chExt cx="672" cy="480"/>
          </a:xfrm>
        </p:grpSpPr>
        <p:sp>
          <p:nvSpPr>
            <p:cNvPr id="11324" name="AutoShape 39"/>
            <p:cNvSpPr>
              <a:spLocks noChangeArrowheads="1"/>
            </p:cNvSpPr>
            <p:nvPr/>
          </p:nvSpPr>
          <p:spPr bwMode="auto">
            <a:xfrm>
              <a:off x="3000" y="1152"/>
              <a:ext cx="672" cy="480"/>
            </a:xfrm>
            <a:prstGeom prst="roundRect">
              <a:avLst>
                <a:gd name="adj" fmla="val 16667"/>
              </a:avLst>
            </a:prstGeom>
            <a:solidFill>
              <a:srgbClr val="F8F0D0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25" name="Line 40"/>
            <p:cNvSpPr>
              <a:spLocks noChangeShapeType="1"/>
            </p:cNvSpPr>
            <p:nvPr/>
          </p:nvSpPr>
          <p:spPr bwMode="auto">
            <a:xfrm>
              <a:off x="3000" y="1440"/>
              <a:ext cx="67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26" name="Line 41"/>
            <p:cNvSpPr>
              <a:spLocks noChangeShapeType="1"/>
            </p:cNvSpPr>
            <p:nvPr/>
          </p:nvSpPr>
          <p:spPr bwMode="auto">
            <a:xfrm>
              <a:off x="3336" y="1152"/>
              <a:ext cx="0" cy="28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11285" name="Text Box 42"/>
          <p:cNvSpPr txBox="1">
            <a:spLocks noChangeArrowheads="1"/>
          </p:cNvSpPr>
          <p:nvPr/>
        </p:nvSpPr>
        <p:spPr bwMode="auto">
          <a:xfrm>
            <a:off x="7588250" y="1657351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sym typeface="Symbol" charset="0"/>
              </a:rPr>
              <a:t>2</a:t>
            </a:r>
          </a:p>
        </p:txBody>
      </p:sp>
      <p:sp>
        <p:nvSpPr>
          <p:cNvPr id="11286" name="Text Box 43"/>
          <p:cNvSpPr txBox="1">
            <a:spLocks noChangeArrowheads="1"/>
          </p:cNvSpPr>
          <p:nvPr/>
        </p:nvSpPr>
        <p:spPr bwMode="auto">
          <a:xfrm>
            <a:off x="7870825" y="1655764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40458C"/>
                </a:solidFill>
                <a:latin typeface="Times New Roman" charset="0"/>
                <a:sym typeface="Symbol" charset="0"/>
              </a:rPr>
              <a:t>d</a:t>
            </a:r>
          </a:p>
        </p:txBody>
      </p:sp>
      <p:grpSp>
        <p:nvGrpSpPr>
          <p:cNvPr id="11287" name="Group 45"/>
          <p:cNvGrpSpPr>
            <a:grpSpLocks/>
          </p:cNvGrpSpPr>
          <p:nvPr/>
        </p:nvGrpSpPr>
        <p:grpSpPr bwMode="auto">
          <a:xfrm>
            <a:off x="9142412" y="2282825"/>
            <a:ext cx="685800" cy="577850"/>
            <a:chOff x="3000" y="1152"/>
            <a:chExt cx="672" cy="480"/>
          </a:xfrm>
        </p:grpSpPr>
        <p:sp>
          <p:nvSpPr>
            <p:cNvPr id="11321" name="AutoShape 46"/>
            <p:cNvSpPr>
              <a:spLocks noChangeArrowheads="1"/>
            </p:cNvSpPr>
            <p:nvPr/>
          </p:nvSpPr>
          <p:spPr bwMode="auto">
            <a:xfrm>
              <a:off x="3000" y="1152"/>
              <a:ext cx="672" cy="480"/>
            </a:xfrm>
            <a:prstGeom prst="roundRect">
              <a:avLst>
                <a:gd name="adj" fmla="val 16667"/>
              </a:avLst>
            </a:prstGeom>
            <a:solidFill>
              <a:srgbClr val="F8F0D0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22" name="Line 47"/>
            <p:cNvSpPr>
              <a:spLocks noChangeShapeType="1"/>
            </p:cNvSpPr>
            <p:nvPr/>
          </p:nvSpPr>
          <p:spPr bwMode="auto">
            <a:xfrm>
              <a:off x="3000" y="1440"/>
              <a:ext cx="67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23" name="Line 48"/>
            <p:cNvSpPr>
              <a:spLocks noChangeShapeType="1"/>
            </p:cNvSpPr>
            <p:nvPr/>
          </p:nvSpPr>
          <p:spPr bwMode="auto">
            <a:xfrm>
              <a:off x="3336" y="1152"/>
              <a:ext cx="0" cy="28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11288" name="Text Box 49"/>
          <p:cNvSpPr txBox="1">
            <a:spLocks noChangeArrowheads="1"/>
          </p:cNvSpPr>
          <p:nvPr/>
        </p:nvSpPr>
        <p:spPr bwMode="auto">
          <a:xfrm>
            <a:off x="9188450" y="2266951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sym typeface="Symbol" charset="0"/>
              </a:rPr>
              <a:t>6</a:t>
            </a:r>
          </a:p>
        </p:txBody>
      </p:sp>
      <p:sp>
        <p:nvSpPr>
          <p:cNvPr id="11289" name="Text Box 50"/>
          <p:cNvSpPr txBox="1">
            <a:spLocks noChangeArrowheads="1"/>
          </p:cNvSpPr>
          <p:nvPr/>
        </p:nvSpPr>
        <p:spPr bwMode="auto">
          <a:xfrm>
            <a:off x="9471025" y="2265364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40458C"/>
                </a:solidFill>
                <a:latin typeface="Times New Roman" charset="0"/>
                <a:sym typeface="Symbol" charset="0"/>
              </a:rPr>
              <a:t>b</a:t>
            </a:r>
          </a:p>
        </p:txBody>
      </p:sp>
      <p:grpSp>
        <p:nvGrpSpPr>
          <p:cNvPr id="11290" name="Group 52"/>
          <p:cNvGrpSpPr>
            <a:grpSpLocks/>
          </p:cNvGrpSpPr>
          <p:nvPr/>
        </p:nvGrpSpPr>
        <p:grpSpPr bwMode="auto">
          <a:xfrm>
            <a:off x="6018212" y="5368925"/>
            <a:ext cx="685800" cy="577850"/>
            <a:chOff x="3000" y="1152"/>
            <a:chExt cx="672" cy="480"/>
          </a:xfrm>
        </p:grpSpPr>
        <p:sp>
          <p:nvSpPr>
            <p:cNvPr id="11318" name="AutoShape 53"/>
            <p:cNvSpPr>
              <a:spLocks noChangeArrowheads="1"/>
            </p:cNvSpPr>
            <p:nvPr/>
          </p:nvSpPr>
          <p:spPr bwMode="auto">
            <a:xfrm>
              <a:off x="3000" y="1152"/>
              <a:ext cx="672" cy="480"/>
            </a:xfrm>
            <a:prstGeom prst="roundRect">
              <a:avLst>
                <a:gd name="adj" fmla="val 16667"/>
              </a:avLst>
            </a:prstGeom>
            <a:solidFill>
              <a:srgbClr val="F8F0D0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19" name="Line 54"/>
            <p:cNvSpPr>
              <a:spLocks noChangeShapeType="1"/>
            </p:cNvSpPr>
            <p:nvPr/>
          </p:nvSpPr>
          <p:spPr bwMode="auto">
            <a:xfrm>
              <a:off x="3000" y="1440"/>
              <a:ext cx="67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20" name="Line 55"/>
            <p:cNvSpPr>
              <a:spLocks noChangeShapeType="1"/>
            </p:cNvSpPr>
            <p:nvPr/>
          </p:nvSpPr>
          <p:spPr bwMode="auto">
            <a:xfrm>
              <a:off x="3336" y="1152"/>
              <a:ext cx="0" cy="28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11291" name="Text Box 56"/>
          <p:cNvSpPr txBox="1">
            <a:spLocks noChangeArrowheads="1"/>
          </p:cNvSpPr>
          <p:nvPr/>
        </p:nvSpPr>
        <p:spPr bwMode="auto">
          <a:xfrm>
            <a:off x="6064250" y="5353051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sym typeface="Symbol" charset="0"/>
              </a:rPr>
              <a:t>8</a:t>
            </a:r>
          </a:p>
        </p:txBody>
      </p:sp>
      <p:sp>
        <p:nvSpPr>
          <p:cNvPr id="11292" name="Text Box 57"/>
          <p:cNvSpPr txBox="1">
            <a:spLocks noChangeArrowheads="1"/>
          </p:cNvSpPr>
          <p:nvPr/>
        </p:nvSpPr>
        <p:spPr bwMode="auto">
          <a:xfrm>
            <a:off x="6346825" y="5351464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40458C"/>
                </a:solidFill>
                <a:latin typeface="Times New Roman" charset="0"/>
                <a:sym typeface="Symbol" charset="0"/>
              </a:rPr>
              <a:t>g</a:t>
            </a:r>
          </a:p>
        </p:txBody>
      </p:sp>
      <p:grpSp>
        <p:nvGrpSpPr>
          <p:cNvPr id="11293" name="Group 59"/>
          <p:cNvGrpSpPr>
            <a:grpSpLocks/>
          </p:cNvGrpSpPr>
          <p:nvPr/>
        </p:nvGrpSpPr>
        <p:grpSpPr bwMode="auto">
          <a:xfrm>
            <a:off x="7694612" y="5368925"/>
            <a:ext cx="685800" cy="577850"/>
            <a:chOff x="3000" y="1152"/>
            <a:chExt cx="672" cy="480"/>
          </a:xfrm>
        </p:grpSpPr>
        <p:sp>
          <p:nvSpPr>
            <p:cNvPr id="11315" name="AutoShape 60"/>
            <p:cNvSpPr>
              <a:spLocks noChangeArrowheads="1"/>
            </p:cNvSpPr>
            <p:nvPr/>
          </p:nvSpPr>
          <p:spPr bwMode="auto">
            <a:xfrm>
              <a:off x="3000" y="1152"/>
              <a:ext cx="672" cy="480"/>
            </a:xfrm>
            <a:prstGeom prst="roundRect">
              <a:avLst>
                <a:gd name="adj" fmla="val 16667"/>
              </a:avLst>
            </a:prstGeom>
            <a:solidFill>
              <a:srgbClr val="F8F0D0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16" name="Line 61"/>
            <p:cNvSpPr>
              <a:spLocks noChangeShapeType="1"/>
            </p:cNvSpPr>
            <p:nvPr/>
          </p:nvSpPr>
          <p:spPr bwMode="auto">
            <a:xfrm>
              <a:off x="3000" y="1440"/>
              <a:ext cx="67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17" name="Line 62"/>
            <p:cNvSpPr>
              <a:spLocks noChangeShapeType="1"/>
            </p:cNvSpPr>
            <p:nvPr/>
          </p:nvSpPr>
          <p:spPr bwMode="auto">
            <a:xfrm>
              <a:off x="3336" y="1152"/>
              <a:ext cx="0" cy="28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11294" name="Text Box 63"/>
          <p:cNvSpPr txBox="1">
            <a:spLocks noChangeArrowheads="1"/>
          </p:cNvSpPr>
          <p:nvPr/>
        </p:nvSpPr>
        <p:spPr bwMode="auto">
          <a:xfrm>
            <a:off x="7740650" y="5353051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sym typeface="Symbol" charset="0"/>
              </a:rPr>
              <a:t>5</a:t>
            </a:r>
          </a:p>
        </p:txBody>
      </p:sp>
      <p:sp>
        <p:nvSpPr>
          <p:cNvPr id="11295" name="Text Box 64"/>
          <p:cNvSpPr txBox="1">
            <a:spLocks noChangeArrowheads="1"/>
          </p:cNvSpPr>
          <p:nvPr/>
        </p:nvSpPr>
        <p:spPr bwMode="auto">
          <a:xfrm>
            <a:off x="8029575" y="5351464"/>
            <a:ext cx="29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40458C"/>
                </a:solidFill>
                <a:latin typeface="Times New Roman" charset="0"/>
                <a:sym typeface="Symbol" charset="0"/>
              </a:rPr>
              <a:t>e</a:t>
            </a:r>
          </a:p>
        </p:txBody>
      </p:sp>
      <p:grpSp>
        <p:nvGrpSpPr>
          <p:cNvPr id="11296" name="Group 66"/>
          <p:cNvGrpSpPr>
            <a:grpSpLocks/>
          </p:cNvGrpSpPr>
          <p:nvPr/>
        </p:nvGrpSpPr>
        <p:grpSpPr bwMode="auto">
          <a:xfrm>
            <a:off x="9218612" y="5368925"/>
            <a:ext cx="685800" cy="577850"/>
            <a:chOff x="3000" y="1152"/>
            <a:chExt cx="672" cy="480"/>
          </a:xfrm>
        </p:grpSpPr>
        <p:sp>
          <p:nvSpPr>
            <p:cNvPr id="11312" name="AutoShape 67"/>
            <p:cNvSpPr>
              <a:spLocks noChangeArrowheads="1"/>
            </p:cNvSpPr>
            <p:nvPr/>
          </p:nvSpPr>
          <p:spPr bwMode="auto">
            <a:xfrm>
              <a:off x="3000" y="1152"/>
              <a:ext cx="672" cy="480"/>
            </a:xfrm>
            <a:prstGeom prst="roundRect">
              <a:avLst>
                <a:gd name="adj" fmla="val 16667"/>
              </a:avLst>
            </a:prstGeom>
            <a:solidFill>
              <a:srgbClr val="F8F0D0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13" name="Line 68"/>
            <p:cNvSpPr>
              <a:spLocks noChangeShapeType="1"/>
            </p:cNvSpPr>
            <p:nvPr/>
          </p:nvSpPr>
          <p:spPr bwMode="auto">
            <a:xfrm>
              <a:off x="3000" y="1440"/>
              <a:ext cx="67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1314" name="Line 69"/>
            <p:cNvSpPr>
              <a:spLocks noChangeShapeType="1"/>
            </p:cNvSpPr>
            <p:nvPr/>
          </p:nvSpPr>
          <p:spPr bwMode="auto">
            <a:xfrm>
              <a:off x="3336" y="1152"/>
              <a:ext cx="0" cy="28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</p:grpSp>
      <p:sp>
        <p:nvSpPr>
          <p:cNvPr id="11297" name="Text Box 70"/>
          <p:cNvSpPr txBox="1">
            <a:spLocks noChangeArrowheads="1"/>
          </p:cNvSpPr>
          <p:nvPr/>
        </p:nvSpPr>
        <p:spPr bwMode="auto">
          <a:xfrm>
            <a:off x="9264650" y="5353051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40458C"/>
                </a:solidFill>
                <a:latin typeface="Times New Roman" charset="0"/>
                <a:sym typeface="Symbol" charset="0"/>
              </a:rPr>
              <a:t>9</a:t>
            </a:r>
          </a:p>
        </p:txBody>
      </p:sp>
      <p:sp>
        <p:nvSpPr>
          <p:cNvPr id="11298" name="Text Box 71"/>
          <p:cNvSpPr txBox="1">
            <a:spLocks noChangeArrowheads="1"/>
          </p:cNvSpPr>
          <p:nvPr/>
        </p:nvSpPr>
        <p:spPr bwMode="auto">
          <a:xfrm>
            <a:off x="9553575" y="5351464"/>
            <a:ext cx="29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 i="1">
                <a:solidFill>
                  <a:srgbClr val="40458C"/>
                </a:solidFill>
                <a:latin typeface="Times New Roman" charset="0"/>
                <a:sym typeface="Symbol" charset="0"/>
              </a:rPr>
              <a:t>c</a:t>
            </a:r>
          </a:p>
        </p:txBody>
      </p:sp>
      <p:sp>
        <p:nvSpPr>
          <p:cNvPr id="11299" name="Freeform 72"/>
          <p:cNvSpPr>
            <a:spLocks/>
          </p:cNvSpPr>
          <p:nvPr/>
        </p:nvSpPr>
        <p:spPr bwMode="auto">
          <a:xfrm>
            <a:off x="7866062" y="2122488"/>
            <a:ext cx="590550" cy="1047750"/>
          </a:xfrm>
          <a:custGeom>
            <a:avLst/>
            <a:gdLst>
              <a:gd name="T0" fmla="*/ 0 w 372"/>
              <a:gd name="T1" fmla="*/ 0 h 660"/>
              <a:gd name="T2" fmla="*/ 360 w 372"/>
              <a:gd name="T3" fmla="*/ 300 h 660"/>
              <a:gd name="T4" fmla="*/ 72 w 372"/>
              <a:gd name="T5" fmla="*/ 660 h 660"/>
              <a:gd name="T6" fmla="*/ 0 60000 65536"/>
              <a:gd name="T7" fmla="*/ 0 60000 65536"/>
              <a:gd name="T8" fmla="*/ 0 60000 65536"/>
              <a:gd name="T9" fmla="*/ 0 w 372"/>
              <a:gd name="T10" fmla="*/ 0 h 660"/>
              <a:gd name="T11" fmla="*/ 372 w 372"/>
              <a:gd name="T12" fmla="*/ 660 h 6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72" h="660">
                <a:moveTo>
                  <a:pt x="0" y="0"/>
                </a:moveTo>
                <a:cubicBezTo>
                  <a:pt x="60" y="50"/>
                  <a:pt x="348" y="190"/>
                  <a:pt x="360" y="300"/>
                </a:cubicBezTo>
                <a:cubicBezTo>
                  <a:pt x="372" y="410"/>
                  <a:pt x="132" y="585"/>
                  <a:pt x="72" y="66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00" name="Freeform 73"/>
          <p:cNvSpPr>
            <a:spLocks/>
          </p:cNvSpPr>
          <p:nvPr/>
        </p:nvSpPr>
        <p:spPr bwMode="auto">
          <a:xfrm>
            <a:off x="9390062" y="2722564"/>
            <a:ext cx="533400" cy="981075"/>
          </a:xfrm>
          <a:custGeom>
            <a:avLst/>
            <a:gdLst>
              <a:gd name="T0" fmla="*/ 72 w 336"/>
              <a:gd name="T1" fmla="*/ 0 h 618"/>
              <a:gd name="T2" fmla="*/ 324 w 336"/>
              <a:gd name="T3" fmla="*/ 372 h 618"/>
              <a:gd name="T4" fmla="*/ 0 w 336"/>
              <a:gd name="T5" fmla="*/ 618 h 618"/>
              <a:gd name="T6" fmla="*/ 0 60000 65536"/>
              <a:gd name="T7" fmla="*/ 0 60000 65536"/>
              <a:gd name="T8" fmla="*/ 0 60000 65536"/>
              <a:gd name="T9" fmla="*/ 0 w 336"/>
              <a:gd name="T10" fmla="*/ 0 h 618"/>
              <a:gd name="T11" fmla="*/ 336 w 336"/>
              <a:gd name="T12" fmla="*/ 618 h 6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" h="618">
                <a:moveTo>
                  <a:pt x="72" y="0"/>
                </a:moveTo>
                <a:cubicBezTo>
                  <a:pt x="114" y="62"/>
                  <a:pt x="336" y="269"/>
                  <a:pt x="324" y="372"/>
                </a:cubicBezTo>
                <a:cubicBezTo>
                  <a:pt x="312" y="475"/>
                  <a:pt x="67" y="567"/>
                  <a:pt x="0" y="618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01" name="Freeform 74"/>
          <p:cNvSpPr>
            <a:spLocks/>
          </p:cNvSpPr>
          <p:nvPr/>
        </p:nvSpPr>
        <p:spPr bwMode="auto">
          <a:xfrm>
            <a:off x="6010276" y="2732089"/>
            <a:ext cx="693737" cy="1000125"/>
          </a:xfrm>
          <a:custGeom>
            <a:avLst/>
            <a:gdLst>
              <a:gd name="T0" fmla="*/ 119 w 437"/>
              <a:gd name="T1" fmla="*/ 0 h 630"/>
              <a:gd name="T2" fmla="*/ 53 w 437"/>
              <a:gd name="T3" fmla="*/ 360 h 630"/>
              <a:gd name="T4" fmla="*/ 437 w 437"/>
              <a:gd name="T5" fmla="*/ 630 h 630"/>
              <a:gd name="T6" fmla="*/ 0 60000 65536"/>
              <a:gd name="T7" fmla="*/ 0 60000 65536"/>
              <a:gd name="T8" fmla="*/ 0 60000 65536"/>
              <a:gd name="T9" fmla="*/ 0 w 437"/>
              <a:gd name="T10" fmla="*/ 0 h 630"/>
              <a:gd name="T11" fmla="*/ 437 w 437"/>
              <a:gd name="T12" fmla="*/ 630 h 63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7" h="630">
                <a:moveTo>
                  <a:pt x="119" y="0"/>
                </a:moveTo>
                <a:cubicBezTo>
                  <a:pt x="108" y="60"/>
                  <a:pt x="0" y="255"/>
                  <a:pt x="53" y="360"/>
                </a:cubicBezTo>
                <a:cubicBezTo>
                  <a:pt x="106" y="465"/>
                  <a:pt x="357" y="574"/>
                  <a:pt x="437" y="63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02" name="Freeform 75"/>
          <p:cNvSpPr>
            <a:spLocks/>
          </p:cNvSpPr>
          <p:nvPr/>
        </p:nvSpPr>
        <p:spPr bwMode="auto">
          <a:xfrm>
            <a:off x="6370637" y="4294189"/>
            <a:ext cx="668338" cy="1849437"/>
          </a:xfrm>
          <a:custGeom>
            <a:avLst/>
            <a:gdLst>
              <a:gd name="T0" fmla="*/ 0 w 421"/>
              <a:gd name="T1" fmla="*/ 978 h 1165"/>
              <a:gd name="T2" fmla="*/ 372 w 421"/>
              <a:gd name="T3" fmla="*/ 1038 h 1165"/>
              <a:gd name="T4" fmla="*/ 294 w 421"/>
              <a:gd name="T5" fmla="*/ 216 h 1165"/>
              <a:gd name="T6" fmla="*/ 54 w 421"/>
              <a:gd name="T7" fmla="*/ 0 h 1165"/>
              <a:gd name="T8" fmla="*/ 0 60000 65536"/>
              <a:gd name="T9" fmla="*/ 0 60000 65536"/>
              <a:gd name="T10" fmla="*/ 0 60000 65536"/>
              <a:gd name="T11" fmla="*/ 0 60000 65536"/>
              <a:gd name="T12" fmla="*/ 0 w 421"/>
              <a:gd name="T13" fmla="*/ 0 h 1165"/>
              <a:gd name="T14" fmla="*/ 421 w 421"/>
              <a:gd name="T15" fmla="*/ 1165 h 11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1" h="1165">
                <a:moveTo>
                  <a:pt x="0" y="978"/>
                </a:moveTo>
                <a:cubicBezTo>
                  <a:pt x="62" y="988"/>
                  <a:pt x="323" y="1165"/>
                  <a:pt x="372" y="1038"/>
                </a:cubicBezTo>
                <a:cubicBezTo>
                  <a:pt x="421" y="911"/>
                  <a:pt x="347" y="389"/>
                  <a:pt x="294" y="216"/>
                </a:cubicBezTo>
                <a:cubicBezTo>
                  <a:pt x="241" y="43"/>
                  <a:pt x="104" y="45"/>
                  <a:pt x="54" y="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03" name="Freeform 77"/>
          <p:cNvSpPr>
            <a:spLocks/>
          </p:cNvSpPr>
          <p:nvPr/>
        </p:nvSpPr>
        <p:spPr bwMode="auto">
          <a:xfrm>
            <a:off x="7637462" y="4303714"/>
            <a:ext cx="1028700" cy="1938337"/>
          </a:xfrm>
          <a:custGeom>
            <a:avLst/>
            <a:gdLst>
              <a:gd name="T0" fmla="*/ 257 w 648"/>
              <a:gd name="T1" fmla="*/ 953 h 1221"/>
              <a:gd name="T2" fmla="*/ 642 w 648"/>
              <a:gd name="T3" fmla="*/ 1104 h 1221"/>
              <a:gd name="T4" fmla="*/ 294 w 648"/>
              <a:gd name="T5" fmla="*/ 252 h 1221"/>
              <a:gd name="T6" fmla="*/ 0 w 648"/>
              <a:gd name="T7" fmla="*/ 0 h 1221"/>
              <a:gd name="T8" fmla="*/ 0 60000 65536"/>
              <a:gd name="T9" fmla="*/ 0 60000 65536"/>
              <a:gd name="T10" fmla="*/ 0 60000 65536"/>
              <a:gd name="T11" fmla="*/ 0 60000 65536"/>
              <a:gd name="T12" fmla="*/ 0 w 648"/>
              <a:gd name="T13" fmla="*/ 0 h 1221"/>
              <a:gd name="T14" fmla="*/ 648 w 648"/>
              <a:gd name="T15" fmla="*/ 1221 h 1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8" h="1221">
                <a:moveTo>
                  <a:pt x="257" y="953"/>
                </a:moveTo>
                <a:cubicBezTo>
                  <a:pt x="321" y="978"/>
                  <a:pt x="636" y="1221"/>
                  <a:pt x="642" y="1104"/>
                </a:cubicBezTo>
                <a:cubicBezTo>
                  <a:pt x="648" y="987"/>
                  <a:pt x="401" y="436"/>
                  <a:pt x="294" y="252"/>
                </a:cubicBezTo>
                <a:cubicBezTo>
                  <a:pt x="187" y="68"/>
                  <a:pt x="61" y="52"/>
                  <a:pt x="0" y="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04" name="Freeform 78"/>
          <p:cNvSpPr>
            <a:spLocks/>
          </p:cNvSpPr>
          <p:nvPr/>
        </p:nvSpPr>
        <p:spPr bwMode="auto">
          <a:xfrm>
            <a:off x="8913812" y="4284664"/>
            <a:ext cx="1290638" cy="1963737"/>
          </a:xfrm>
          <a:custGeom>
            <a:avLst/>
            <a:gdLst>
              <a:gd name="T0" fmla="*/ 401 w 813"/>
              <a:gd name="T1" fmla="*/ 977 h 1237"/>
              <a:gd name="T2" fmla="*/ 786 w 813"/>
              <a:gd name="T3" fmla="*/ 1128 h 1237"/>
              <a:gd name="T4" fmla="*/ 564 w 813"/>
              <a:gd name="T5" fmla="*/ 324 h 1237"/>
              <a:gd name="T6" fmla="*/ 0 w 813"/>
              <a:gd name="T7" fmla="*/ 0 h 1237"/>
              <a:gd name="T8" fmla="*/ 0 60000 65536"/>
              <a:gd name="T9" fmla="*/ 0 60000 65536"/>
              <a:gd name="T10" fmla="*/ 0 60000 65536"/>
              <a:gd name="T11" fmla="*/ 0 60000 65536"/>
              <a:gd name="T12" fmla="*/ 0 w 813"/>
              <a:gd name="T13" fmla="*/ 0 h 1237"/>
              <a:gd name="T14" fmla="*/ 813 w 813"/>
              <a:gd name="T15" fmla="*/ 1237 h 1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3" h="1237">
                <a:moveTo>
                  <a:pt x="401" y="977"/>
                </a:moveTo>
                <a:cubicBezTo>
                  <a:pt x="465" y="1002"/>
                  <a:pt x="759" y="1237"/>
                  <a:pt x="786" y="1128"/>
                </a:cubicBezTo>
                <a:cubicBezTo>
                  <a:pt x="813" y="1019"/>
                  <a:pt x="695" y="512"/>
                  <a:pt x="564" y="324"/>
                </a:cubicBezTo>
                <a:cubicBezTo>
                  <a:pt x="433" y="136"/>
                  <a:pt x="118" y="68"/>
                  <a:pt x="0" y="0"/>
                </a:cubicBezTo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05" name="Freeform 79"/>
          <p:cNvSpPr>
            <a:spLocks/>
          </p:cNvSpPr>
          <p:nvPr/>
        </p:nvSpPr>
        <p:spPr bwMode="auto">
          <a:xfrm>
            <a:off x="6370637" y="2847976"/>
            <a:ext cx="604838" cy="912813"/>
          </a:xfrm>
          <a:custGeom>
            <a:avLst/>
            <a:gdLst>
              <a:gd name="T0" fmla="*/ 307 w 381"/>
              <a:gd name="T1" fmla="*/ 575 h 575"/>
              <a:gd name="T2" fmla="*/ 330 w 381"/>
              <a:gd name="T3" fmla="*/ 300 h 575"/>
              <a:gd name="T4" fmla="*/ 0 w 381"/>
              <a:gd name="T5" fmla="*/ 0 h 575"/>
              <a:gd name="T6" fmla="*/ 0 60000 65536"/>
              <a:gd name="T7" fmla="*/ 0 60000 65536"/>
              <a:gd name="T8" fmla="*/ 0 60000 65536"/>
              <a:gd name="T9" fmla="*/ 0 w 381"/>
              <a:gd name="T10" fmla="*/ 0 h 575"/>
              <a:gd name="T11" fmla="*/ 381 w 381"/>
              <a:gd name="T12" fmla="*/ 575 h 5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575">
                <a:moveTo>
                  <a:pt x="307" y="575"/>
                </a:moveTo>
                <a:cubicBezTo>
                  <a:pt x="311" y="529"/>
                  <a:pt x="381" y="396"/>
                  <a:pt x="330" y="300"/>
                </a:cubicBezTo>
                <a:cubicBezTo>
                  <a:pt x="279" y="204"/>
                  <a:pt x="69" y="62"/>
                  <a:pt x="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06" name="Freeform 80"/>
          <p:cNvSpPr>
            <a:spLocks/>
          </p:cNvSpPr>
          <p:nvPr/>
        </p:nvSpPr>
        <p:spPr bwMode="auto">
          <a:xfrm>
            <a:off x="9205913" y="2867025"/>
            <a:ext cx="269875" cy="903288"/>
          </a:xfrm>
          <a:custGeom>
            <a:avLst/>
            <a:gdLst>
              <a:gd name="T0" fmla="*/ 14 w 170"/>
              <a:gd name="T1" fmla="*/ 569 h 569"/>
              <a:gd name="T2" fmla="*/ 26 w 170"/>
              <a:gd name="T3" fmla="*/ 252 h 569"/>
              <a:gd name="T4" fmla="*/ 170 w 170"/>
              <a:gd name="T5" fmla="*/ 0 h 569"/>
              <a:gd name="T6" fmla="*/ 0 60000 65536"/>
              <a:gd name="T7" fmla="*/ 0 60000 65536"/>
              <a:gd name="T8" fmla="*/ 0 60000 65536"/>
              <a:gd name="T9" fmla="*/ 0 w 170"/>
              <a:gd name="T10" fmla="*/ 0 h 569"/>
              <a:gd name="T11" fmla="*/ 170 w 170"/>
              <a:gd name="T12" fmla="*/ 569 h 5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569">
                <a:moveTo>
                  <a:pt x="14" y="569"/>
                </a:moveTo>
                <a:cubicBezTo>
                  <a:pt x="16" y="516"/>
                  <a:pt x="0" y="347"/>
                  <a:pt x="26" y="252"/>
                </a:cubicBezTo>
                <a:cubicBezTo>
                  <a:pt x="52" y="157"/>
                  <a:pt x="140" y="52"/>
                  <a:pt x="17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07" name="Freeform 81"/>
          <p:cNvSpPr>
            <a:spLocks/>
          </p:cNvSpPr>
          <p:nvPr/>
        </p:nvSpPr>
        <p:spPr bwMode="auto">
          <a:xfrm>
            <a:off x="7537450" y="2257425"/>
            <a:ext cx="309562" cy="979488"/>
          </a:xfrm>
          <a:custGeom>
            <a:avLst/>
            <a:gdLst>
              <a:gd name="T0" fmla="*/ 177 w 195"/>
              <a:gd name="T1" fmla="*/ 617 h 617"/>
              <a:gd name="T2" fmla="*/ 3 w 195"/>
              <a:gd name="T3" fmla="*/ 312 h 617"/>
              <a:gd name="T4" fmla="*/ 195 w 195"/>
              <a:gd name="T5" fmla="*/ 0 h 617"/>
              <a:gd name="T6" fmla="*/ 0 60000 65536"/>
              <a:gd name="T7" fmla="*/ 0 60000 65536"/>
              <a:gd name="T8" fmla="*/ 0 60000 65536"/>
              <a:gd name="T9" fmla="*/ 0 w 195"/>
              <a:gd name="T10" fmla="*/ 0 h 617"/>
              <a:gd name="T11" fmla="*/ 195 w 195"/>
              <a:gd name="T12" fmla="*/ 617 h 6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5" h="617">
                <a:moveTo>
                  <a:pt x="177" y="617"/>
                </a:moveTo>
                <a:cubicBezTo>
                  <a:pt x="148" y="566"/>
                  <a:pt x="0" y="415"/>
                  <a:pt x="3" y="312"/>
                </a:cubicBezTo>
                <a:cubicBezTo>
                  <a:pt x="6" y="209"/>
                  <a:pt x="155" y="65"/>
                  <a:pt x="195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08" name="Freeform 82"/>
          <p:cNvSpPr>
            <a:spLocks/>
          </p:cNvSpPr>
          <p:nvPr/>
        </p:nvSpPr>
        <p:spPr bwMode="auto">
          <a:xfrm>
            <a:off x="8667751" y="4278314"/>
            <a:ext cx="522287" cy="1284287"/>
          </a:xfrm>
          <a:custGeom>
            <a:avLst/>
            <a:gdLst>
              <a:gd name="T0" fmla="*/ 44 w 329"/>
              <a:gd name="T1" fmla="*/ 0 h 809"/>
              <a:gd name="T2" fmla="*/ 47 w 329"/>
              <a:gd name="T3" fmla="*/ 461 h 809"/>
              <a:gd name="T4" fmla="*/ 329 w 329"/>
              <a:gd name="T5" fmla="*/ 809 h 809"/>
              <a:gd name="T6" fmla="*/ 0 60000 65536"/>
              <a:gd name="T7" fmla="*/ 0 60000 65536"/>
              <a:gd name="T8" fmla="*/ 0 60000 65536"/>
              <a:gd name="T9" fmla="*/ 0 w 329"/>
              <a:gd name="T10" fmla="*/ 0 h 809"/>
              <a:gd name="T11" fmla="*/ 329 w 329"/>
              <a:gd name="T12" fmla="*/ 809 h 8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9" h="809">
                <a:moveTo>
                  <a:pt x="44" y="0"/>
                </a:moveTo>
                <a:cubicBezTo>
                  <a:pt x="44" y="77"/>
                  <a:pt x="0" y="326"/>
                  <a:pt x="47" y="461"/>
                </a:cubicBezTo>
                <a:cubicBezTo>
                  <a:pt x="94" y="596"/>
                  <a:pt x="270" y="737"/>
                  <a:pt x="329" y="809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09" name="Freeform 83"/>
          <p:cNvSpPr>
            <a:spLocks/>
          </p:cNvSpPr>
          <p:nvPr/>
        </p:nvSpPr>
        <p:spPr bwMode="auto">
          <a:xfrm>
            <a:off x="7331076" y="4276726"/>
            <a:ext cx="363537" cy="1343025"/>
          </a:xfrm>
          <a:custGeom>
            <a:avLst/>
            <a:gdLst>
              <a:gd name="T0" fmla="*/ 81 w 229"/>
              <a:gd name="T1" fmla="*/ 0 h 846"/>
              <a:gd name="T2" fmla="*/ 25 w 229"/>
              <a:gd name="T3" fmla="*/ 558 h 846"/>
              <a:gd name="T4" fmla="*/ 229 w 229"/>
              <a:gd name="T5" fmla="*/ 846 h 846"/>
              <a:gd name="T6" fmla="*/ 0 60000 65536"/>
              <a:gd name="T7" fmla="*/ 0 60000 65536"/>
              <a:gd name="T8" fmla="*/ 0 60000 65536"/>
              <a:gd name="T9" fmla="*/ 0 w 229"/>
              <a:gd name="T10" fmla="*/ 0 h 846"/>
              <a:gd name="T11" fmla="*/ 229 w 229"/>
              <a:gd name="T12" fmla="*/ 846 h 8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9" h="846">
                <a:moveTo>
                  <a:pt x="81" y="0"/>
                </a:moveTo>
                <a:cubicBezTo>
                  <a:pt x="72" y="93"/>
                  <a:pt x="0" y="417"/>
                  <a:pt x="25" y="558"/>
                </a:cubicBezTo>
                <a:cubicBezTo>
                  <a:pt x="50" y="699"/>
                  <a:pt x="187" y="786"/>
                  <a:pt x="229" y="84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10" name="Freeform 84"/>
          <p:cNvSpPr>
            <a:spLocks/>
          </p:cNvSpPr>
          <p:nvPr/>
        </p:nvSpPr>
        <p:spPr bwMode="auto">
          <a:xfrm>
            <a:off x="6199188" y="4267201"/>
            <a:ext cx="142875" cy="1076325"/>
          </a:xfrm>
          <a:custGeom>
            <a:avLst/>
            <a:gdLst>
              <a:gd name="T0" fmla="*/ 51 w 90"/>
              <a:gd name="T1" fmla="*/ 0 h 678"/>
              <a:gd name="T2" fmla="*/ 6 w 90"/>
              <a:gd name="T3" fmla="*/ 378 h 678"/>
              <a:gd name="T4" fmla="*/ 90 w 90"/>
              <a:gd name="T5" fmla="*/ 678 h 678"/>
              <a:gd name="T6" fmla="*/ 0 60000 65536"/>
              <a:gd name="T7" fmla="*/ 0 60000 65536"/>
              <a:gd name="T8" fmla="*/ 0 60000 65536"/>
              <a:gd name="T9" fmla="*/ 0 w 90"/>
              <a:gd name="T10" fmla="*/ 0 h 678"/>
              <a:gd name="T11" fmla="*/ 90 w 90"/>
              <a:gd name="T12" fmla="*/ 678 h 6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0" h="678">
                <a:moveTo>
                  <a:pt x="51" y="0"/>
                </a:moveTo>
                <a:cubicBezTo>
                  <a:pt x="44" y="63"/>
                  <a:pt x="0" y="265"/>
                  <a:pt x="6" y="378"/>
                </a:cubicBezTo>
                <a:cubicBezTo>
                  <a:pt x="12" y="491"/>
                  <a:pt x="72" y="616"/>
                  <a:pt x="90" y="67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40458C"/>
              </a:solidFill>
              <a:ea typeface="ＭＳ Ｐゴシック" charset="0"/>
            </a:endParaRPr>
          </a:p>
        </p:txBody>
      </p:sp>
      <p:sp>
        <p:nvSpPr>
          <p:cNvPr id="11311" name="Date Placeholder 6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30525692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83944D5-A3FC-E64E-ADA0-D0BDD496446E}" type="slidenum">
              <a:rPr lang="en-US" sz="1400">
                <a:solidFill>
                  <a:srgbClr val="40458C"/>
                </a:solidFill>
              </a:rPr>
              <a:pPr eaLnBrk="1" hangingPunct="1"/>
              <a:t>48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Performance</a:t>
            </a:r>
          </a:p>
        </p:txBody>
      </p:sp>
      <p:sp>
        <p:nvSpPr>
          <p:cNvPr id="1229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360612" y="1676400"/>
            <a:ext cx="7772400" cy="4800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Tahoma" charset="0"/>
              </a:rPr>
              <a:t>Improved times </a:t>
            </a:r>
            <a:r>
              <a:rPr lang="en-US" sz="2800" dirty="0">
                <a:solidFill>
                  <a:srgbClr val="FF0000"/>
                </a:solidFill>
                <a:latin typeface="Tahoma" charset="0"/>
              </a:rPr>
              <a:t>using</a:t>
            </a:r>
            <a:r>
              <a:rPr lang="en-US" sz="2800" dirty="0">
                <a:latin typeface="Tahoma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ahoma" charset="0"/>
              </a:rPr>
              <a:t>location-aware entries </a:t>
            </a:r>
            <a:r>
              <a:rPr lang="en-US" sz="2800" dirty="0">
                <a:latin typeface="Tahoma" charset="0"/>
              </a:rPr>
              <a:t>are highlighted in </a:t>
            </a:r>
            <a:r>
              <a:rPr lang="en-US" sz="2800" dirty="0">
                <a:solidFill>
                  <a:schemeClr val="tx2"/>
                </a:solidFill>
                <a:latin typeface="Tahoma" charset="0"/>
              </a:rPr>
              <a:t>red</a:t>
            </a:r>
            <a:endParaRPr lang="en-US" sz="2800" dirty="0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Method	Unsorted List		Sorted List	Heap	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solidFill>
                  <a:srgbClr val="000000"/>
                </a:solidFill>
                <a:latin typeface="Arial" charset="0"/>
                <a:cs typeface="Arial" charset="0"/>
              </a:rPr>
              <a:t>size, </a:t>
            </a:r>
            <a:r>
              <a:rPr lang="en-US" sz="2400" dirty="0" err="1">
                <a:solidFill>
                  <a:srgbClr val="000000"/>
                </a:solidFill>
                <a:latin typeface="Arial" charset="0"/>
                <a:cs typeface="Arial" charset="0"/>
              </a:rPr>
              <a:t>isEmpty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(1)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(1)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(1)	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solidFill>
                  <a:srgbClr val="000000"/>
                </a:solidFill>
                <a:latin typeface="Arial" charset="0"/>
                <a:cs typeface="Arial" charset="0"/>
              </a:rPr>
              <a:t>insert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(1)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)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(log 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solidFill>
                  <a:srgbClr val="000000"/>
                </a:solidFill>
                <a:latin typeface="Arial" charset="0"/>
                <a:cs typeface="Arial" charset="0"/>
              </a:rPr>
              <a:t>min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)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(1)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(1)	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solidFill>
                  <a:srgbClr val="000000"/>
                </a:solidFill>
                <a:latin typeface="Arial" charset="0"/>
                <a:cs typeface="Arial" charset="0"/>
              </a:rPr>
              <a:t>removeMin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)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(1)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(log 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>
                <a:solidFill>
                  <a:srgbClr val="000000"/>
                </a:solidFill>
                <a:latin typeface="Arial" charset="0"/>
                <a:cs typeface="Arial" charset="0"/>
              </a:rPr>
              <a:t>remove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</a:t>
            </a:r>
            <a:r>
              <a:rPr lang="en-US" sz="2400" b="1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</a:t>
            </a:r>
            <a:r>
              <a:rPr lang="en-US" sz="2400" b="1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</a:t>
            </a:r>
            <a:r>
              <a:rPr lang="en-US" sz="2400" b="1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log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2400" b="1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solidFill>
                  <a:srgbClr val="000000"/>
                </a:solidFill>
                <a:latin typeface="Arial" charset="0"/>
                <a:cs typeface="Arial" charset="0"/>
              </a:rPr>
              <a:t>replaceKey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</a:t>
            </a:r>
            <a:r>
              <a:rPr lang="en-US" sz="2400" b="1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)		</a:t>
            </a:r>
            <a:r>
              <a:rPr lang="en-US" sz="2400" b="1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log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sz="2400" b="1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n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en-US" sz="2400" dirty="0" err="1">
                <a:solidFill>
                  <a:srgbClr val="000000"/>
                </a:solidFill>
                <a:latin typeface="Arial" charset="0"/>
                <a:cs typeface="Arial" charset="0"/>
              </a:rPr>
              <a:t>replaceValue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</a:t>
            </a:r>
            <a:r>
              <a:rPr lang="en-US" sz="2400" b="1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</a:t>
            </a:r>
            <a:r>
              <a:rPr lang="en-US" sz="2400" b="1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		</a:t>
            </a:r>
            <a:r>
              <a:rPr lang="en-US" sz="2400" b="1" i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O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1</a:t>
            </a:r>
            <a:r>
              <a:rPr lang="en-US" sz="2400" b="1" dirty="0">
                <a:solidFill>
                  <a:schemeClr val="tx2"/>
                </a:solidFill>
                <a:latin typeface="Times New Roman" charset="0"/>
                <a:cs typeface="Times New Roman" charset="0"/>
              </a:rPr>
              <a:t>)</a:t>
            </a:r>
            <a:endParaRPr lang="en-US" sz="2800" b="1" dirty="0">
              <a:solidFill>
                <a:schemeClr val="tx2"/>
              </a:solidFill>
              <a:latin typeface="Tahoma" charset="0"/>
            </a:endParaRPr>
          </a:p>
        </p:txBody>
      </p:sp>
      <p:sp>
        <p:nvSpPr>
          <p:cNvPr id="12294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2269594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Positions vs. Locators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Position</a:t>
            </a:r>
          </a:p>
          <a:p>
            <a:pPr lvl="1"/>
            <a:r>
              <a:rPr lang="en-US" sz="1800" dirty="0"/>
              <a:t>Represents a “place” in a data structure</a:t>
            </a:r>
          </a:p>
          <a:p>
            <a:pPr lvl="1"/>
            <a:r>
              <a:rPr lang="en-US" sz="1800" dirty="0"/>
              <a:t>Related to other positions in the data structure (e.g., previous/next or parent/child)</a:t>
            </a:r>
          </a:p>
          <a:p>
            <a:pPr lvl="1"/>
            <a:r>
              <a:rPr lang="en-US" sz="1800" dirty="0"/>
              <a:t>Implemented as a node or an array cell</a:t>
            </a:r>
          </a:p>
          <a:p>
            <a:r>
              <a:rPr lang="en-US" sz="2000" dirty="0"/>
              <a:t>Position-based ADTs (e.g.,</a:t>
            </a:r>
          </a:p>
          <a:p>
            <a:pPr marL="0" indent="0">
              <a:buNone/>
            </a:pPr>
            <a:r>
              <a:rPr lang="en-US" sz="2000" dirty="0"/>
              <a:t>sequence and tree) are</a:t>
            </a:r>
          </a:p>
          <a:p>
            <a:pPr marL="0" indent="0">
              <a:buNone/>
            </a:pPr>
            <a:r>
              <a:rPr lang="en-US" sz="2000" dirty="0"/>
              <a:t>fundamental data storage</a:t>
            </a:r>
          </a:p>
          <a:p>
            <a:pPr marL="0" indent="0">
              <a:buNone/>
            </a:pPr>
            <a:r>
              <a:rPr lang="en-US" sz="2000" dirty="0"/>
              <a:t>schemes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Locator</a:t>
            </a:r>
          </a:p>
          <a:p>
            <a:pPr lvl="1"/>
            <a:r>
              <a:rPr lang="en-US" sz="1800" dirty="0"/>
              <a:t>Identifies and tracks </a:t>
            </a:r>
            <a:r>
              <a:rPr lang="en-US" sz="1800"/>
              <a:t>a </a:t>
            </a:r>
          </a:p>
          <a:p>
            <a:pPr marL="457200" lvl="1" indent="0">
              <a:buNone/>
            </a:pPr>
            <a:r>
              <a:rPr lang="en-US" sz="1800"/>
              <a:t>	(key, element</a:t>
            </a:r>
            <a:r>
              <a:rPr lang="en-US" sz="1800" dirty="0"/>
              <a:t>) item</a:t>
            </a:r>
          </a:p>
          <a:p>
            <a:pPr lvl="1"/>
            <a:r>
              <a:rPr lang="en-US" sz="1800" dirty="0"/>
              <a:t>Unrelated to other locators in the data structure implemented as an object storing the item and its position in the underlying structure</a:t>
            </a:r>
          </a:p>
          <a:p>
            <a:r>
              <a:rPr lang="en-US" sz="2000" dirty="0"/>
              <a:t>Key-based ADTs (e.g., priority queue and dictionary) can be augmented with locator-based methods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40458C"/>
                </a:solidFill>
              </a:rPr>
              <a:t>Extending Priority Queues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3115B-185C-7C4C-9A74-2B04B4D5781A}" type="slidenum">
              <a:rPr lang="en-US" smtClean="0">
                <a:solidFill>
                  <a:srgbClr val="40458C"/>
                </a:solidFill>
              </a:rPr>
              <a:pPr/>
              <a:t>49</a:t>
            </a:fld>
            <a:endParaRPr lang="en-US">
              <a:solidFill>
                <a:srgbClr val="404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8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717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24D62ED-CCD0-E146-998E-A045ABC04B98}" type="slidenum">
              <a:rPr lang="en-US" sz="1400">
                <a:solidFill>
                  <a:srgbClr val="40458C"/>
                </a:solidFill>
              </a:rPr>
              <a:pPr eaLnBrk="1" hangingPunct="1"/>
              <a:t>5</a:t>
            </a:fld>
            <a:endParaRPr lang="en-US" sz="1400" dirty="0">
              <a:solidFill>
                <a:srgbClr val="40458C"/>
              </a:solidFill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</a:rPr>
              <a:t>Total Order Relations</a:t>
            </a:r>
          </a:p>
        </p:txBody>
      </p:sp>
      <p:sp>
        <p:nvSpPr>
          <p:cNvPr id="1024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360612" y="1905000"/>
            <a:ext cx="3429000" cy="41148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Char char="q"/>
              <a:defRPr/>
            </a:pPr>
            <a:r>
              <a:rPr lang="en-US" dirty="0">
                <a:ea typeface="+mn-ea"/>
              </a:rPr>
              <a:t>Keys in a priority queue can be arbitrary objects on which an order is defined</a:t>
            </a:r>
          </a:p>
          <a:p>
            <a:pPr eaLnBrk="1" hangingPunct="1">
              <a:buFont typeface="Wingdings" pitchFamily="2" charset="2"/>
              <a:buChar char="q"/>
              <a:defRPr/>
            </a:pPr>
            <a:r>
              <a:rPr lang="en-US" dirty="0">
                <a:ea typeface="+mn-ea"/>
              </a:rPr>
              <a:t>Every pair of such keys must be comparable according to a </a:t>
            </a:r>
            <a:r>
              <a:rPr lang="en-US" b="1" dirty="0">
                <a:solidFill>
                  <a:srgbClr val="FF0000"/>
                </a:solidFill>
                <a:ea typeface="+mn-ea"/>
              </a:rPr>
              <a:t>total order</a:t>
            </a:r>
            <a:r>
              <a:rPr lang="en-US" dirty="0">
                <a:ea typeface="+mn-ea"/>
              </a:rPr>
              <a:t>.</a:t>
            </a:r>
            <a:endParaRPr lang="en-US" b="1" i="1" dirty="0">
              <a:latin typeface="Times New Roman" pitchFamily="18" charset="0"/>
              <a:ea typeface="+mn-ea"/>
            </a:endParaRPr>
          </a:p>
        </p:txBody>
      </p:sp>
      <p:sp>
        <p:nvSpPr>
          <p:cNvPr id="717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5789612" y="1905000"/>
            <a:ext cx="4572000" cy="43434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Mathematical concept of </a:t>
            </a:r>
            <a:r>
              <a:rPr lang="en-US" sz="2000" b="1" dirty="0">
                <a:solidFill>
                  <a:srgbClr val="FF0000"/>
                </a:solidFill>
                <a:latin typeface="Tahoma" charset="0"/>
              </a:rPr>
              <a:t>total order </a:t>
            </a:r>
            <a:r>
              <a:rPr lang="en-US" sz="2000" dirty="0">
                <a:latin typeface="Tahoma" charset="0"/>
              </a:rPr>
              <a:t>relation </a:t>
            </a:r>
            <a:r>
              <a:rPr lang="en-US" sz="2000" dirty="0">
                <a:latin typeface="Times New Roman" charset="0"/>
                <a:sym typeface="Symbol" charset="0"/>
              </a:rPr>
              <a:t></a:t>
            </a:r>
            <a:endParaRPr lang="en-US" sz="2000" dirty="0">
              <a:latin typeface="Tahoma" charset="0"/>
            </a:endParaRPr>
          </a:p>
          <a:p>
            <a:pPr lvl="1" eaLnBrk="1" hangingPunct="1"/>
            <a:r>
              <a:rPr lang="en-US" sz="1800" b="1" dirty="0">
                <a:solidFill>
                  <a:srgbClr val="FF0000"/>
                </a:solidFill>
                <a:latin typeface="Tahoma" charset="0"/>
              </a:rPr>
              <a:t>Comparability</a:t>
            </a:r>
            <a:r>
              <a:rPr lang="en-US" sz="1800" dirty="0">
                <a:solidFill>
                  <a:srgbClr val="FF0000"/>
                </a:solidFill>
                <a:latin typeface="Tahoma" charset="0"/>
              </a:rPr>
              <a:t> </a:t>
            </a:r>
            <a:r>
              <a:rPr lang="en-US" sz="1800" dirty="0">
                <a:latin typeface="Tahoma" charset="0"/>
              </a:rPr>
              <a:t>property: either </a:t>
            </a:r>
            <a:r>
              <a:rPr lang="en-US" sz="1800" b="1" i="1" dirty="0">
                <a:latin typeface="Times New Roman" charset="0"/>
              </a:rPr>
              <a:t>x </a:t>
            </a:r>
            <a:r>
              <a:rPr lang="en-US" sz="1800" dirty="0">
                <a:latin typeface="Times New Roman" charset="0"/>
                <a:sym typeface="Symbol" charset="0"/>
              </a:rPr>
              <a:t></a:t>
            </a:r>
            <a:r>
              <a:rPr lang="en-US" sz="1800" b="1" i="1" dirty="0">
                <a:latin typeface="Times New Roman" charset="0"/>
              </a:rPr>
              <a:t> y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dirty="0">
                <a:latin typeface="Tahoma" charset="0"/>
                <a:sym typeface="Symbol" charset="0"/>
              </a:rPr>
              <a:t>or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b="1" i="1" dirty="0">
                <a:latin typeface="Times New Roman" charset="0"/>
              </a:rPr>
              <a:t>y </a:t>
            </a:r>
            <a:r>
              <a:rPr lang="en-US" sz="1800" dirty="0">
                <a:latin typeface="Times New Roman" charset="0"/>
                <a:sym typeface="Symbol" charset="0"/>
              </a:rPr>
              <a:t></a:t>
            </a:r>
            <a:r>
              <a:rPr lang="en-US" sz="1800" b="1" i="1" dirty="0">
                <a:latin typeface="Times New Roman" charset="0"/>
              </a:rPr>
              <a:t> x</a:t>
            </a:r>
            <a:endParaRPr lang="en-US" sz="1800" dirty="0">
              <a:latin typeface="Tahoma" charset="0"/>
            </a:endParaRPr>
          </a:p>
          <a:p>
            <a:pPr lvl="1" eaLnBrk="1" hangingPunct="1"/>
            <a:r>
              <a:rPr lang="en-US" sz="1800" b="1" dirty="0">
                <a:solidFill>
                  <a:srgbClr val="FF0000"/>
                </a:solidFill>
                <a:latin typeface="Tahoma" charset="0"/>
              </a:rPr>
              <a:t>Reflexive</a:t>
            </a:r>
            <a:r>
              <a:rPr lang="en-US" sz="1800" dirty="0">
                <a:solidFill>
                  <a:srgbClr val="FF0000"/>
                </a:solidFill>
                <a:latin typeface="Tahoma" charset="0"/>
              </a:rPr>
              <a:t> </a:t>
            </a:r>
            <a:r>
              <a:rPr lang="en-US" sz="1800" dirty="0">
                <a:latin typeface="Tahoma" charset="0"/>
              </a:rPr>
              <a:t>property: </a:t>
            </a:r>
            <a:r>
              <a:rPr lang="en-US" sz="1800" b="1" i="1" dirty="0">
                <a:latin typeface="Times New Roman" charset="0"/>
              </a:rPr>
              <a:t>x </a:t>
            </a:r>
            <a:r>
              <a:rPr lang="en-US" sz="1800" dirty="0">
                <a:latin typeface="Times New Roman" charset="0"/>
                <a:sym typeface="Symbol" charset="0"/>
              </a:rPr>
              <a:t></a:t>
            </a:r>
            <a:r>
              <a:rPr lang="en-US" sz="1800" b="1" i="1" dirty="0">
                <a:latin typeface="Times New Roman" charset="0"/>
              </a:rPr>
              <a:t> x</a:t>
            </a:r>
            <a:r>
              <a:rPr lang="en-US" sz="1800" dirty="0">
                <a:latin typeface="Tahoma" charset="0"/>
              </a:rPr>
              <a:t> </a:t>
            </a:r>
          </a:p>
          <a:p>
            <a:pPr lvl="1" eaLnBrk="1" hangingPunct="1"/>
            <a:r>
              <a:rPr lang="en-US" sz="1800" b="1" dirty="0" err="1">
                <a:solidFill>
                  <a:srgbClr val="FF0000"/>
                </a:solidFill>
                <a:latin typeface="Tahoma" charset="0"/>
              </a:rPr>
              <a:t>Antisymmetric</a:t>
            </a:r>
            <a:r>
              <a:rPr lang="en-US" sz="1800" dirty="0">
                <a:solidFill>
                  <a:srgbClr val="FF0000"/>
                </a:solidFill>
                <a:latin typeface="Tahoma" charset="0"/>
              </a:rPr>
              <a:t> </a:t>
            </a:r>
            <a:r>
              <a:rPr lang="en-US" sz="1800" dirty="0">
                <a:latin typeface="Tahoma" charset="0"/>
              </a:rPr>
              <a:t>property:</a:t>
            </a:r>
            <a:br>
              <a:rPr lang="en-US" sz="1800" dirty="0">
                <a:latin typeface="Tahoma" charset="0"/>
              </a:rPr>
            </a:br>
            <a:r>
              <a:rPr lang="en-US" sz="1800" b="1" i="1" dirty="0">
                <a:latin typeface="Times New Roman" charset="0"/>
              </a:rPr>
              <a:t>x </a:t>
            </a:r>
            <a:r>
              <a:rPr lang="en-US" sz="1800" dirty="0">
                <a:latin typeface="Times New Roman" charset="0"/>
                <a:sym typeface="Symbol" charset="0"/>
              </a:rPr>
              <a:t></a:t>
            </a:r>
            <a:r>
              <a:rPr lang="en-US" sz="1800" b="1" i="1" dirty="0">
                <a:latin typeface="Times New Roman" charset="0"/>
              </a:rPr>
              <a:t> y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dirty="0">
                <a:latin typeface="Tahoma" charset="0"/>
                <a:sym typeface="Symbol" charset="0"/>
              </a:rPr>
              <a:t>and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b="1" i="1" dirty="0">
                <a:latin typeface="Times New Roman" charset="0"/>
              </a:rPr>
              <a:t>y </a:t>
            </a:r>
            <a:r>
              <a:rPr lang="en-US" sz="1800" dirty="0">
                <a:latin typeface="Times New Roman" charset="0"/>
                <a:sym typeface="Symbol" charset="0"/>
              </a:rPr>
              <a:t></a:t>
            </a:r>
            <a:r>
              <a:rPr lang="en-US" sz="1800" b="1" i="1" dirty="0">
                <a:latin typeface="Times New Roman" charset="0"/>
              </a:rPr>
              <a:t> x </a:t>
            </a:r>
            <a:r>
              <a:rPr lang="en-US" sz="1800" dirty="0">
                <a:latin typeface="Tahoma" charset="0"/>
                <a:sym typeface="Symbol" charset="0"/>
              </a:rPr>
              <a:t> </a:t>
            </a:r>
            <a:r>
              <a:rPr lang="en-US" sz="1800" b="1" i="1" dirty="0">
                <a:latin typeface="Times New Roman" charset="0"/>
              </a:rPr>
              <a:t>x </a:t>
            </a:r>
            <a:r>
              <a:rPr lang="en-US" sz="1800" dirty="0">
                <a:latin typeface="Times New Roman" charset="0"/>
                <a:sym typeface="Symbol" charset="0"/>
              </a:rPr>
              <a:t>=</a:t>
            </a:r>
            <a:r>
              <a:rPr lang="en-US" sz="1800" b="1" i="1" dirty="0">
                <a:latin typeface="Times New Roman" charset="0"/>
              </a:rPr>
              <a:t> y</a:t>
            </a:r>
            <a:endParaRPr lang="en-US" sz="1800" dirty="0">
              <a:latin typeface="Tahoma" charset="0"/>
            </a:endParaRPr>
          </a:p>
          <a:p>
            <a:pPr lvl="1" eaLnBrk="1" hangingPunct="1"/>
            <a:r>
              <a:rPr lang="en-US" sz="1800" b="1" dirty="0">
                <a:solidFill>
                  <a:srgbClr val="FF0000"/>
                </a:solidFill>
                <a:latin typeface="Tahoma" charset="0"/>
              </a:rPr>
              <a:t>Transitive</a:t>
            </a:r>
            <a:r>
              <a:rPr lang="en-US" sz="1800" dirty="0">
                <a:solidFill>
                  <a:srgbClr val="FF0000"/>
                </a:solidFill>
                <a:latin typeface="Tahoma" charset="0"/>
              </a:rPr>
              <a:t> </a:t>
            </a:r>
            <a:r>
              <a:rPr lang="en-US" sz="1800" dirty="0">
                <a:latin typeface="Tahoma" charset="0"/>
              </a:rPr>
              <a:t>property:</a:t>
            </a:r>
            <a:br>
              <a:rPr lang="en-US" sz="1800" dirty="0">
                <a:latin typeface="Tahoma" charset="0"/>
              </a:rPr>
            </a:br>
            <a:r>
              <a:rPr lang="en-US" sz="1800" dirty="0">
                <a:latin typeface="Tahoma" charset="0"/>
              </a:rPr>
              <a:t> </a:t>
            </a:r>
            <a:r>
              <a:rPr lang="en-US" sz="1800" b="1" i="1" dirty="0">
                <a:latin typeface="Times New Roman" charset="0"/>
              </a:rPr>
              <a:t>x </a:t>
            </a:r>
            <a:r>
              <a:rPr lang="en-US" sz="1800" dirty="0">
                <a:latin typeface="Times New Roman" charset="0"/>
                <a:sym typeface="Symbol" charset="0"/>
              </a:rPr>
              <a:t></a:t>
            </a:r>
            <a:r>
              <a:rPr lang="en-US" sz="1800" b="1" i="1" dirty="0">
                <a:latin typeface="Times New Roman" charset="0"/>
              </a:rPr>
              <a:t> y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dirty="0">
                <a:latin typeface="Tahoma" charset="0"/>
                <a:sym typeface="Symbol" charset="0"/>
              </a:rPr>
              <a:t>and</a:t>
            </a:r>
            <a:r>
              <a:rPr lang="en-US" sz="1800" dirty="0">
                <a:latin typeface="Tahoma" charset="0"/>
              </a:rPr>
              <a:t> </a:t>
            </a:r>
            <a:r>
              <a:rPr lang="en-US" sz="1800" b="1" i="1" dirty="0">
                <a:latin typeface="Times New Roman" charset="0"/>
              </a:rPr>
              <a:t>y </a:t>
            </a:r>
            <a:r>
              <a:rPr lang="en-US" sz="1800" dirty="0">
                <a:latin typeface="Times New Roman" charset="0"/>
                <a:sym typeface="Symbol" charset="0"/>
              </a:rPr>
              <a:t></a:t>
            </a:r>
            <a:r>
              <a:rPr lang="en-US" sz="1800" b="1" i="1" dirty="0">
                <a:latin typeface="Times New Roman" charset="0"/>
              </a:rPr>
              <a:t> z </a:t>
            </a:r>
            <a:r>
              <a:rPr lang="en-US" sz="1800" dirty="0">
                <a:latin typeface="Tahoma" charset="0"/>
                <a:sym typeface="Symbol" charset="0"/>
              </a:rPr>
              <a:t> </a:t>
            </a:r>
            <a:r>
              <a:rPr lang="en-US" sz="1800" b="1" i="1" dirty="0">
                <a:latin typeface="Times New Roman" charset="0"/>
              </a:rPr>
              <a:t>x </a:t>
            </a:r>
            <a:r>
              <a:rPr lang="en-US" sz="1800" dirty="0">
                <a:latin typeface="Times New Roman" charset="0"/>
                <a:sym typeface="Symbol" charset="0"/>
              </a:rPr>
              <a:t></a:t>
            </a:r>
            <a:r>
              <a:rPr lang="en-US" sz="1800" b="1" i="1" dirty="0">
                <a:latin typeface="Times New Roman" charset="0"/>
              </a:rPr>
              <a:t> z</a:t>
            </a:r>
          </a:p>
          <a:p>
            <a:pPr eaLnBrk="1" hangingPunct="1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there is a notion of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smallest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key k</a:t>
            </a:r>
            <a:r>
              <a:rPr lang="en-US" sz="2000" dirty="0">
                <a:latin typeface="Times New Roman" charset="0"/>
                <a:sym typeface="Symbol" charset="0"/>
              </a:rPr>
              <a:t> 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charset="0"/>
              </a:rPr>
              <a:t>any other key in total order.</a:t>
            </a:r>
          </a:p>
          <a:p>
            <a:pPr eaLnBrk="1" hangingPunct="1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charset="0"/>
              </a:rPr>
              <a:t>Total order defines a </a:t>
            </a:r>
            <a:r>
              <a:rPr lang="en-US" sz="20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charset="0"/>
              </a:rPr>
              <a:t>linear ordering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charset="0"/>
              </a:rPr>
              <a:t>relationship.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75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2804226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B88695-5DEC-794B-9888-C881C286E4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459" y="2593949"/>
            <a:ext cx="10033189" cy="1907234"/>
          </a:xfrm>
        </p:spPr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About Stevens</a:t>
            </a:r>
          </a:p>
          <a:p>
            <a:r>
              <a:rPr lang="en-US" sz="1800" dirty="0">
                <a:solidFill>
                  <a:prstClr val="black"/>
                </a:solidFill>
              </a:rPr>
              <a:t>A premier, private research university </a:t>
            </a:r>
            <a:r>
              <a:rPr lang="en-US" sz="1800" dirty="0"/>
              <a:t>with a mission to inspire, nurture and educate leaders in tomorrow’s technology-centric environment while contributing to the solution of the most challenging problems of our time</a:t>
            </a:r>
          </a:p>
          <a:p>
            <a:pPr lvl="0"/>
            <a:endParaRPr lang="en-US" sz="1800" dirty="0">
              <a:solidFill>
                <a:prstClr val="black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1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6147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2C79275-1BDC-1644-B582-2F311ADFFAEE}" type="slidenum">
              <a:rPr lang="en-US" sz="1400">
                <a:solidFill>
                  <a:srgbClr val="40458C"/>
                </a:solidFill>
              </a:rPr>
              <a:pPr eaLnBrk="1" hangingPunct="1"/>
              <a:t>6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Priority Queue Operations</a:t>
            </a:r>
          </a:p>
        </p:txBody>
      </p:sp>
      <p:sp>
        <p:nvSpPr>
          <p:cNvPr id="614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360612" y="1600200"/>
            <a:ext cx="3810000" cy="46482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A priority queue stores a collection of entries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Each </a:t>
            </a:r>
            <a:r>
              <a:rPr lang="en-US" sz="2000" dirty="0">
                <a:solidFill>
                  <a:schemeClr val="tx2"/>
                </a:solidFill>
                <a:latin typeface="Tahoma" charset="0"/>
              </a:rPr>
              <a:t>entry</a:t>
            </a:r>
            <a:r>
              <a:rPr lang="en-US" sz="2000" dirty="0">
                <a:latin typeface="Tahoma" charset="0"/>
              </a:rPr>
              <a:t> is a pair</a:t>
            </a:r>
            <a:br>
              <a:rPr lang="en-US" sz="2000" dirty="0">
                <a:latin typeface="Tahoma" charset="0"/>
              </a:rPr>
            </a:br>
            <a:r>
              <a:rPr lang="en-US" sz="2000" dirty="0">
                <a:latin typeface="Tahoma" charset="0"/>
              </a:rPr>
              <a:t>(key, value)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Main methods: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1800" dirty="0">
                <a:latin typeface="Tahoma" charset="0"/>
              </a:rPr>
              <a:t>(k, v)</a:t>
            </a:r>
            <a:br>
              <a:rPr lang="en-US" sz="1800" dirty="0">
                <a:latin typeface="Tahoma" charset="0"/>
              </a:rPr>
            </a:br>
            <a:r>
              <a:rPr lang="en-US" sz="1800" dirty="0">
                <a:latin typeface="Tahoma" charset="0"/>
              </a:rPr>
              <a:t>inserts an entry with key k and value v</a:t>
            </a:r>
          </a:p>
          <a:p>
            <a:pPr lvl="1" eaLnBrk="1" hangingPunct="1"/>
            <a:r>
              <a:rPr lang="en-US" sz="1800" dirty="0" err="1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1800" dirty="0">
                <a:latin typeface="Tahoma" charset="0"/>
              </a:rPr>
              <a:t>()</a:t>
            </a:r>
            <a:br>
              <a:rPr lang="en-US" sz="1800" dirty="0">
                <a:latin typeface="Tahoma" charset="0"/>
              </a:rPr>
            </a:br>
            <a:r>
              <a:rPr lang="en-US" sz="1800" dirty="0">
                <a:latin typeface="Tahoma" charset="0"/>
              </a:rPr>
              <a:t>removes and returns the entry with smallest key, or null if the the priority queue is empty</a:t>
            </a:r>
            <a:endParaRPr lang="en-US" dirty="0">
              <a:latin typeface="Tahoma" charset="0"/>
            </a:endParaRPr>
          </a:p>
        </p:txBody>
      </p:sp>
      <p:sp>
        <p:nvSpPr>
          <p:cNvPr id="6150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6323012" y="1600200"/>
            <a:ext cx="3810000" cy="46482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Additional methods: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min</a:t>
            </a:r>
            <a:r>
              <a:rPr lang="en-US" sz="1800" dirty="0">
                <a:latin typeface="Tahoma" charset="0"/>
              </a:rPr>
              <a:t>()</a:t>
            </a:r>
            <a:br>
              <a:rPr lang="en-US" sz="1800" dirty="0">
                <a:latin typeface="Tahoma" charset="0"/>
              </a:rPr>
            </a:br>
            <a:r>
              <a:rPr lang="en-US" sz="1800" dirty="0">
                <a:latin typeface="Tahoma" charset="0"/>
              </a:rPr>
              <a:t>returns, but does not remove, an entry with smallest key, or null if the the priority queue is empty</a:t>
            </a:r>
          </a:p>
          <a:p>
            <a:pPr lvl="1" eaLnBrk="1" hangingPunct="1"/>
            <a:r>
              <a:rPr lang="en-US" sz="1800" dirty="0">
                <a:solidFill>
                  <a:schemeClr val="tx2"/>
                </a:solidFill>
                <a:latin typeface="Tahoma" charset="0"/>
              </a:rPr>
              <a:t>size</a:t>
            </a:r>
            <a:r>
              <a:rPr lang="en-US" sz="1800" dirty="0">
                <a:latin typeface="Tahoma" charset="0"/>
              </a:rPr>
              <a:t>(), </a:t>
            </a:r>
            <a:r>
              <a:rPr lang="en-US" sz="1800" dirty="0" err="1">
                <a:solidFill>
                  <a:schemeClr val="tx2"/>
                </a:solidFill>
                <a:latin typeface="Tahoma" charset="0"/>
              </a:rPr>
              <a:t>isEmpty</a:t>
            </a:r>
            <a:r>
              <a:rPr lang="en-US" sz="1800" dirty="0">
                <a:latin typeface="Tahoma" charset="0"/>
              </a:rPr>
              <a:t>()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Applications: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Standby flight passengers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Auctions</a:t>
            </a:r>
          </a:p>
          <a:p>
            <a:pPr lvl="1" eaLnBrk="1" hangingPunct="1"/>
            <a:r>
              <a:rPr lang="en-US" sz="1800" dirty="0">
                <a:latin typeface="Tahoma" charset="0"/>
              </a:rPr>
              <a:t>Stock markets</a:t>
            </a:r>
          </a:p>
        </p:txBody>
      </p:sp>
      <p:sp>
        <p:nvSpPr>
          <p:cNvPr id="6151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329851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sequence of priority queue methods: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0458C"/>
                </a:solidFill>
              </a:rPr>
              <a:t>© 2015 Goodrich and Tamassia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90224-C51A-4D48-BA5F-B77A11428EF3}" type="slidenum">
              <a:rPr lang="en-US" smtClean="0">
                <a:solidFill>
                  <a:srgbClr val="40458C"/>
                </a:solidFill>
              </a:rPr>
              <a:pPr/>
              <a:t>7</a:t>
            </a:fld>
            <a:endParaRPr lang="en-US">
              <a:solidFill>
                <a:srgbClr val="40458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40458C"/>
                </a:solidFill>
              </a:rPr>
              <a:t>Priority Queues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2438400"/>
            <a:ext cx="6324600" cy="38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1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12291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8F025258-06FC-1C4E-A201-1287B26D2830}" type="slidenum">
              <a:rPr lang="en-US" sz="1400">
                <a:solidFill>
                  <a:srgbClr val="40458C"/>
                </a:solidFill>
              </a:rPr>
              <a:pPr eaLnBrk="1" hangingPunct="1"/>
              <a:t>8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2013" y="304800"/>
            <a:ext cx="8429625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</a:rPr>
              <a:t>List-based Priority Queues</a:t>
            </a:r>
          </a:p>
        </p:txBody>
      </p:sp>
      <p:sp>
        <p:nvSpPr>
          <p:cNvPr id="1229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360612" y="1676400"/>
            <a:ext cx="3810000" cy="4572000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Implementation with an unsorted list</a:t>
            </a:r>
          </a:p>
          <a:p>
            <a:pPr eaLnBrk="1" hangingPunct="1">
              <a:buFont typeface="Wingdings" charset="0"/>
              <a:buNone/>
            </a:pPr>
            <a:endParaRPr lang="en-US" sz="2400">
              <a:latin typeface="Tahoma" charset="0"/>
            </a:endParaRPr>
          </a:p>
          <a:p>
            <a:pPr eaLnBrk="1" hangingPunct="1"/>
            <a:r>
              <a:rPr lang="en-US" sz="2400">
                <a:latin typeface="Tahoma" charset="0"/>
              </a:rPr>
              <a:t>Performance:</a:t>
            </a:r>
          </a:p>
          <a:p>
            <a:pPr lvl="1" eaLnBrk="1" hangingPunct="1"/>
            <a:r>
              <a:rPr lang="en-US" sz="200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2000">
                <a:latin typeface="Tahoma" charset="0"/>
              </a:rPr>
              <a:t> takes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(1)</a:t>
            </a:r>
            <a:r>
              <a:rPr lang="en-US" sz="2000">
                <a:latin typeface="Tahoma" charset="0"/>
              </a:rPr>
              <a:t> time since we can insert the item at the beginning or end of the sequence</a:t>
            </a:r>
          </a:p>
          <a:p>
            <a:pPr lvl="1" eaLnBrk="1" hangingPunct="1"/>
            <a:r>
              <a:rPr lang="en-US" sz="2000">
                <a:solidFill>
                  <a:schemeClr val="tx2"/>
                </a:solidFill>
                <a:latin typeface="Tahoma" charset="0"/>
              </a:rPr>
              <a:t>removeMin </a:t>
            </a:r>
            <a:r>
              <a:rPr lang="en-US" sz="2000">
                <a:latin typeface="Tahoma" charset="0"/>
              </a:rPr>
              <a:t>and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min</a:t>
            </a:r>
            <a:r>
              <a:rPr lang="en-US" sz="2000">
                <a:latin typeface="Tahoma" charset="0"/>
              </a:rPr>
              <a:t> take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</a:t>
            </a:r>
            <a:r>
              <a:rPr lang="en-US" sz="2000">
                <a:latin typeface="Tahoma" charset="0"/>
              </a:rPr>
              <a:t> time since we have to traverse the entire sequence to find the smallest key </a:t>
            </a:r>
          </a:p>
        </p:txBody>
      </p:sp>
      <p:sp>
        <p:nvSpPr>
          <p:cNvPr id="1229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2"/>
          </p:nvPr>
        </p:nvSpPr>
        <p:spPr>
          <a:xfrm>
            <a:off x="6323012" y="1679576"/>
            <a:ext cx="3810000" cy="4416425"/>
          </a:xfrm>
        </p:spPr>
        <p:txBody>
          <a:bodyPr/>
          <a:lstStyle/>
          <a:p>
            <a:pPr eaLnBrk="1" hangingPunct="1"/>
            <a:r>
              <a:rPr lang="en-US" sz="2400">
                <a:latin typeface="Tahoma" charset="0"/>
              </a:rPr>
              <a:t>Implementation with a sorted list</a:t>
            </a:r>
          </a:p>
          <a:p>
            <a:pPr eaLnBrk="1" hangingPunct="1">
              <a:buFont typeface="Wingdings" charset="0"/>
              <a:buNone/>
            </a:pPr>
            <a:endParaRPr lang="en-US" sz="2400">
              <a:latin typeface="Tahoma" charset="0"/>
            </a:endParaRPr>
          </a:p>
          <a:p>
            <a:pPr eaLnBrk="1" hangingPunct="1"/>
            <a:r>
              <a:rPr lang="en-US" sz="2400">
                <a:latin typeface="Tahoma" charset="0"/>
              </a:rPr>
              <a:t>Performance:</a:t>
            </a:r>
          </a:p>
          <a:p>
            <a:pPr lvl="1" eaLnBrk="1" hangingPunct="1"/>
            <a:r>
              <a:rPr lang="en-US" sz="200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2000">
                <a:latin typeface="Tahoma" charset="0"/>
              </a:rPr>
              <a:t> takes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</a:t>
            </a:r>
            <a:r>
              <a:rPr lang="en-US" sz="2000" b="1" i="1">
                <a:latin typeface="Times New Roman" charset="0"/>
              </a:rPr>
              <a:t>n</a:t>
            </a:r>
            <a:r>
              <a:rPr lang="en-US" sz="2000">
                <a:latin typeface="Times New Roman" charset="0"/>
              </a:rPr>
              <a:t>)</a:t>
            </a:r>
            <a:r>
              <a:rPr lang="en-US" sz="2000">
                <a:latin typeface="Tahoma" charset="0"/>
              </a:rPr>
              <a:t> time since we have to find the place where to insert the item</a:t>
            </a:r>
          </a:p>
          <a:p>
            <a:pPr lvl="1" eaLnBrk="1" hangingPunct="1"/>
            <a:r>
              <a:rPr lang="en-US" sz="2000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2000">
                <a:latin typeface="Tahoma" charset="0"/>
              </a:rPr>
              <a:t> and </a:t>
            </a:r>
            <a:r>
              <a:rPr lang="en-US" sz="2000">
                <a:solidFill>
                  <a:schemeClr val="tx2"/>
                </a:solidFill>
                <a:latin typeface="Tahoma" charset="0"/>
              </a:rPr>
              <a:t>min</a:t>
            </a:r>
            <a:r>
              <a:rPr lang="en-US" sz="2000">
                <a:latin typeface="Tahoma" charset="0"/>
              </a:rPr>
              <a:t> take </a:t>
            </a:r>
            <a:r>
              <a:rPr lang="en-US" sz="2000" b="1" i="1">
                <a:latin typeface="Times New Roman" charset="0"/>
              </a:rPr>
              <a:t>O</a:t>
            </a:r>
            <a:r>
              <a:rPr lang="en-US" sz="2000">
                <a:latin typeface="Times New Roman" charset="0"/>
              </a:rPr>
              <a:t>(1)</a:t>
            </a:r>
            <a:r>
              <a:rPr lang="en-US" sz="2000">
                <a:latin typeface="Tahoma" charset="0"/>
              </a:rPr>
              <a:t> time, since the smallest key is at the beginning</a:t>
            </a:r>
          </a:p>
        </p:txBody>
      </p:sp>
      <p:grpSp>
        <p:nvGrpSpPr>
          <p:cNvPr id="12295" name="Group 5"/>
          <p:cNvGrpSpPr>
            <a:grpSpLocks/>
          </p:cNvGrpSpPr>
          <p:nvPr/>
        </p:nvGrpSpPr>
        <p:grpSpPr bwMode="auto">
          <a:xfrm>
            <a:off x="2665412" y="2514600"/>
            <a:ext cx="2971800" cy="304800"/>
            <a:chOff x="3264" y="2064"/>
            <a:chExt cx="1872" cy="192"/>
          </a:xfrm>
        </p:grpSpPr>
        <p:sp>
          <p:nvSpPr>
            <p:cNvPr id="12304" name="Line 6"/>
            <p:cNvSpPr>
              <a:spLocks noChangeShapeType="1"/>
            </p:cNvSpPr>
            <p:nvPr/>
          </p:nvSpPr>
          <p:spPr bwMode="auto">
            <a:xfrm>
              <a:off x="3456" y="2160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2305" name="Oval 7"/>
            <p:cNvSpPr>
              <a:spLocks noChangeArrowheads="1"/>
            </p:cNvSpPr>
            <p:nvPr/>
          </p:nvSpPr>
          <p:spPr bwMode="auto">
            <a:xfrm>
              <a:off x="326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4</a:t>
              </a:r>
            </a:p>
          </p:txBody>
        </p:sp>
        <p:sp>
          <p:nvSpPr>
            <p:cNvPr id="12306" name="Oval 8"/>
            <p:cNvSpPr>
              <a:spLocks noChangeArrowheads="1"/>
            </p:cNvSpPr>
            <p:nvPr/>
          </p:nvSpPr>
          <p:spPr bwMode="auto">
            <a:xfrm>
              <a:off x="368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5</a:t>
              </a:r>
            </a:p>
          </p:txBody>
        </p:sp>
        <p:sp>
          <p:nvSpPr>
            <p:cNvPr id="12307" name="Oval 9"/>
            <p:cNvSpPr>
              <a:spLocks noChangeArrowheads="1"/>
            </p:cNvSpPr>
            <p:nvPr/>
          </p:nvSpPr>
          <p:spPr bwMode="auto">
            <a:xfrm>
              <a:off x="410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2</a:t>
              </a:r>
            </a:p>
          </p:txBody>
        </p:sp>
        <p:sp>
          <p:nvSpPr>
            <p:cNvPr id="12308" name="Oval 10"/>
            <p:cNvSpPr>
              <a:spLocks noChangeArrowheads="1"/>
            </p:cNvSpPr>
            <p:nvPr/>
          </p:nvSpPr>
          <p:spPr bwMode="auto">
            <a:xfrm>
              <a:off x="452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3</a:t>
              </a:r>
            </a:p>
          </p:txBody>
        </p:sp>
        <p:sp>
          <p:nvSpPr>
            <p:cNvPr id="12309" name="Oval 11"/>
            <p:cNvSpPr>
              <a:spLocks noChangeArrowheads="1"/>
            </p:cNvSpPr>
            <p:nvPr/>
          </p:nvSpPr>
          <p:spPr bwMode="auto">
            <a:xfrm>
              <a:off x="4944" y="206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12296" name="Group 12"/>
          <p:cNvGrpSpPr>
            <a:grpSpLocks/>
          </p:cNvGrpSpPr>
          <p:nvPr/>
        </p:nvGrpSpPr>
        <p:grpSpPr bwMode="auto">
          <a:xfrm>
            <a:off x="6704012" y="2514600"/>
            <a:ext cx="2971800" cy="304800"/>
            <a:chOff x="3264" y="3744"/>
            <a:chExt cx="1872" cy="192"/>
          </a:xfrm>
        </p:grpSpPr>
        <p:sp>
          <p:nvSpPr>
            <p:cNvPr id="12298" name="Line 13"/>
            <p:cNvSpPr>
              <a:spLocks noChangeShapeType="1"/>
            </p:cNvSpPr>
            <p:nvPr/>
          </p:nvSpPr>
          <p:spPr bwMode="auto">
            <a:xfrm>
              <a:off x="3456" y="3840"/>
              <a:ext cx="1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40458C"/>
                </a:solidFill>
                <a:ea typeface="ＭＳ Ｐゴシック" charset="0"/>
              </a:endParaRPr>
            </a:p>
          </p:txBody>
        </p:sp>
        <p:sp>
          <p:nvSpPr>
            <p:cNvPr id="12299" name="Oval 14"/>
            <p:cNvSpPr>
              <a:spLocks noChangeArrowheads="1"/>
            </p:cNvSpPr>
            <p:nvPr/>
          </p:nvSpPr>
          <p:spPr bwMode="auto">
            <a:xfrm>
              <a:off x="326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1</a:t>
              </a:r>
            </a:p>
          </p:txBody>
        </p:sp>
        <p:sp>
          <p:nvSpPr>
            <p:cNvPr id="12300" name="Oval 15"/>
            <p:cNvSpPr>
              <a:spLocks noChangeArrowheads="1"/>
            </p:cNvSpPr>
            <p:nvPr/>
          </p:nvSpPr>
          <p:spPr bwMode="auto">
            <a:xfrm>
              <a:off x="368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2</a:t>
              </a:r>
            </a:p>
          </p:txBody>
        </p:sp>
        <p:sp>
          <p:nvSpPr>
            <p:cNvPr id="12301" name="Oval 16"/>
            <p:cNvSpPr>
              <a:spLocks noChangeArrowheads="1"/>
            </p:cNvSpPr>
            <p:nvPr/>
          </p:nvSpPr>
          <p:spPr bwMode="auto">
            <a:xfrm>
              <a:off x="410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3</a:t>
              </a:r>
            </a:p>
          </p:txBody>
        </p:sp>
        <p:sp>
          <p:nvSpPr>
            <p:cNvPr id="12302" name="Oval 17"/>
            <p:cNvSpPr>
              <a:spLocks noChangeArrowheads="1"/>
            </p:cNvSpPr>
            <p:nvPr/>
          </p:nvSpPr>
          <p:spPr bwMode="auto">
            <a:xfrm>
              <a:off x="452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4</a:t>
              </a:r>
            </a:p>
          </p:txBody>
        </p:sp>
        <p:sp>
          <p:nvSpPr>
            <p:cNvPr id="12303" name="Oval 18"/>
            <p:cNvSpPr>
              <a:spLocks noChangeArrowheads="1"/>
            </p:cNvSpPr>
            <p:nvPr/>
          </p:nvSpPr>
          <p:spPr bwMode="auto">
            <a:xfrm>
              <a:off x="4944" y="3744"/>
              <a:ext cx="192" cy="19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40458C"/>
                  </a:solidFill>
                  <a:ea typeface="ＭＳ Ｐゴシック" charset="0"/>
                </a:rPr>
                <a:t>5</a:t>
              </a:r>
            </a:p>
          </p:txBody>
        </p:sp>
      </p:grpSp>
      <p:sp>
        <p:nvSpPr>
          <p:cNvPr id="12297" name="Date Placeholder 20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</p:spTree>
    <p:extLst>
      <p:ext uri="{BB962C8B-B14F-4D97-AF65-F5344CB8AC3E}">
        <p14:creationId xmlns:p14="http://schemas.microsoft.com/office/powerpoint/2010/main" val="85626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Priority Queues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CCF3FA96-800B-CD45-A868-6D52217AF5B9}" type="slidenum">
              <a:rPr lang="en-US" sz="1400">
                <a:solidFill>
                  <a:srgbClr val="40458C"/>
                </a:solidFill>
              </a:rPr>
              <a:pPr eaLnBrk="1" hangingPunct="1"/>
              <a:t>9</a:t>
            </a:fld>
            <a:endParaRPr lang="en-US" sz="1400">
              <a:solidFill>
                <a:srgbClr val="40458C"/>
              </a:solidFill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Tahoma" charset="0"/>
              </a:rPr>
              <a:t>Priority Queue Sorting</a:t>
            </a:r>
          </a:p>
        </p:txBody>
      </p:sp>
      <p:sp>
        <p:nvSpPr>
          <p:cNvPr id="1126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4412" y="1524000"/>
            <a:ext cx="8077200" cy="44196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charset="0"/>
              </a:rPr>
              <a:t>We can use a priority queue to sort a list of comparable elements</a:t>
            </a:r>
          </a:p>
          <a:p>
            <a:pPr marL="800100" lvl="1" indent="-342900" eaLnBrk="1" hangingPunct="1">
              <a:buSzTx/>
              <a:buFont typeface="Wingdings" charset="0"/>
              <a:buAutoNum type="arabicPeriod"/>
            </a:pPr>
            <a:r>
              <a:rPr lang="en-US" sz="1800" dirty="0">
                <a:latin typeface="Tahoma" charset="0"/>
              </a:rPr>
              <a:t>Insert the elements one by one with a series of </a:t>
            </a:r>
            <a:r>
              <a:rPr lang="en-US" sz="1800" dirty="0">
                <a:solidFill>
                  <a:schemeClr val="tx2"/>
                </a:solidFill>
                <a:latin typeface="Tahoma" charset="0"/>
              </a:rPr>
              <a:t>insert</a:t>
            </a:r>
            <a:r>
              <a:rPr lang="en-US" sz="1800" dirty="0">
                <a:latin typeface="Tahoma" charset="0"/>
              </a:rPr>
              <a:t> operations</a:t>
            </a:r>
          </a:p>
          <a:p>
            <a:pPr marL="800100" lvl="1" indent="-342900" eaLnBrk="1" hangingPunct="1">
              <a:buSzTx/>
              <a:buFont typeface="Wingdings" charset="0"/>
              <a:buAutoNum type="arabicPeriod"/>
            </a:pPr>
            <a:r>
              <a:rPr lang="en-US" sz="1800" dirty="0">
                <a:latin typeface="Tahoma" charset="0"/>
              </a:rPr>
              <a:t>Remove the elements in sorted order with a series of </a:t>
            </a:r>
            <a:r>
              <a:rPr lang="en-US" sz="1800" dirty="0" err="1">
                <a:solidFill>
                  <a:schemeClr val="tx2"/>
                </a:solidFill>
                <a:latin typeface="Tahoma" charset="0"/>
              </a:rPr>
              <a:t>removeMin</a:t>
            </a:r>
            <a:r>
              <a:rPr lang="en-US" sz="1800" dirty="0">
                <a:latin typeface="Tahoma" charset="0"/>
              </a:rPr>
              <a:t> operations</a:t>
            </a:r>
          </a:p>
          <a:p>
            <a:pPr eaLnBrk="1" hangingPunct="1"/>
            <a:r>
              <a:rPr lang="en-US" sz="2000" dirty="0">
                <a:latin typeface="Tahoma" charset="0"/>
              </a:rPr>
              <a:t>The running time of this sorting method depends on the priority queue implementation.</a:t>
            </a:r>
          </a:p>
        </p:txBody>
      </p:sp>
      <p:sp>
        <p:nvSpPr>
          <p:cNvPr id="11271" name="Date Placeholder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40458C"/>
                </a:solidFill>
              </a:rPr>
              <a:t>© 2015 Goodrich and Tamassia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2" y="3657600"/>
            <a:ext cx="6934200" cy="26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7827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38630</TotalTime>
  <Words>4310</Words>
  <Application>Microsoft Office PowerPoint</Application>
  <PresentationFormat>Custom</PresentationFormat>
  <Paragraphs>773</Paragraphs>
  <Slides>50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73" baseType="lpstr">
      <vt:lpstr>Arial</vt:lpstr>
      <vt:lpstr>Calibri</vt:lpstr>
      <vt:lpstr>Century Gothic</vt:lpstr>
      <vt:lpstr>CMMI10</vt:lpstr>
      <vt:lpstr>CMR10</vt:lpstr>
      <vt:lpstr>CMSS10</vt:lpstr>
      <vt:lpstr>CMSY10</vt:lpstr>
      <vt:lpstr>Symbol</vt:lpstr>
      <vt:lpstr>Tahoma</vt:lpstr>
      <vt:lpstr>Times</vt:lpstr>
      <vt:lpstr>Times New Roman</vt:lpstr>
      <vt:lpstr>Wingdings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Blueprint</vt:lpstr>
      <vt:lpstr>Clip</vt:lpstr>
      <vt:lpstr>PowerPoint Presentation</vt:lpstr>
      <vt:lpstr>Priority Queues</vt:lpstr>
      <vt:lpstr>Application:  Stock Matching Engines</vt:lpstr>
      <vt:lpstr>Application:  Stock Matching Engines</vt:lpstr>
      <vt:lpstr>Total Order Relations</vt:lpstr>
      <vt:lpstr>Priority Queue Operations</vt:lpstr>
      <vt:lpstr>Example</vt:lpstr>
      <vt:lpstr>List-based Priority Queues</vt:lpstr>
      <vt:lpstr>Priority Queue Sorting</vt:lpstr>
      <vt:lpstr>Selection-Sort</vt:lpstr>
      <vt:lpstr>Selection-Sort Example</vt:lpstr>
      <vt:lpstr>In-place Selection Sort</vt:lpstr>
      <vt:lpstr>Insertion-Sort</vt:lpstr>
      <vt:lpstr>Insertion-Sort Example</vt:lpstr>
      <vt:lpstr>In-place Insertion-Sort</vt:lpstr>
      <vt:lpstr>In-Place Insertion-Sort</vt:lpstr>
      <vt:lpstr>Heaps</vt:lpstr>
      <vt:lpstr>Recall Priority Queue Operations</vt:lpstr>
      <vt:lpstr>Recall PQ Sorting</vt:lpstr>
      <vt:lpstr>Heaps</vt:lpstr>
      <vt:lpstr>Height of a Heap</vt:lpstr>
      <vt:lpstr>Heaps and Priority Queues</vt:lpstr>
      <vt:lpstr>Array-based Heap Implementation</vt:lpstr>
      <vt:lpstr>Insertion into a Heap</vt:lpstr>
      <vt:lpstr>Upheap</vt:lpstr>
      <vt:lpstr>Insertion Pseudo-Code</vt:lpstr>
      <vt:lpstr>Removal from a Heap</vt:lpstr>
      <vt:lpstr>Downheap</vt:lpstr>
      <vt:lpstr>RemoveMin Pseudo-code</vt:lpstr>
      <vt:lpstr>Performance of a Heap</vt:lpstr>
      <vt:lpstr>Heap-Sort</vt:lpstr>
      <vt:lpstr>Merging Two Heaps</vt:lpstr>
      <vt:lpstr>Bottom-up Heap Construction</vt:lpstr>
      <vt:lpstr>Example</vt:lpstr>
      <vt:lpstr>Example (contd.)</vt:lpstr>
      <vt:lpstr>Example (contd.)</vt:lpstr>
      <vt:lpstr>Example (end)</vt:lpstr>
      <vt:lpstr>Analysis of Bottom-up Heap Construction</vt:lpstr>
      <vt:lpstr>Extending Priority Queues</vt:lpstr>
      <vt:lpstr>Entries Locator and Priority Queues</vt:lpstr>
      <vt:lpstr>Stock Application Revisited</vt:lpstr>
      <vt:lpstr>Locator-based Priority Queue Methods</vt:lpstr>
      <vt:lpstr>Example</vt:lpstr>
      <vt:lpstr>Locating Entries</vt:lpstr>
      <vt:lpstr>Location-Aware Entries</vt:lpstr>
      <vt:lpstr>List Implementation</vt:lpstr>
      <vt:lpstr>Heap Implementation</vt:lpstr>
      <vt:lpstr>Performance</vt:lpstr>
      <vt:lpstr>Positions vs. Locators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Kevin</cp:lastModifiedBy>
  <cp:revision>1092</cp:revision>
  <cp:lastPrinted>2016-08-09T14:57:31Z</cp:lastPrinted>
  <dcterms:created xsi:type="dcterms:W3CDTF">2013-11-01T14:42:31Z</dcterms:created>
  <dcterms:modified xsi:type="dcterms:W3CDTF">2021-04-26T12:56:41Z</dcterms:modified>
</cp:coreProperties>
</file>